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3"/>
    <p:sldMasterId id="2147483656" r:id="rId4"/>
  </p:sldMasterIdLst>
  <p:notesMasterIdLst>
    <p:notesMasterId r:id="rId28"/>
  </p:notesMasterIdLst>
  <p:handoutMasterIdLst>
    <p:handoutMasterId r:id="rId29"/>
  </p:handoutMasterIdLst>
  <p:sldIdLst>
    <p:sldId id="340" r:id="rId5"/>
    <p:sldId id="357" r:id="rId6"/>
    <p:sldId id="258" r:id="rId7"/>
    <p:sldId id="371" r:id="rId8"/>
    <p:sldId id="373" r:id="rId9"/>
    <p:sldId id="261" r:id="rId10"/>
    <p:sldId id="264" r:id="rId11"/>
    <p:sldId id="386" r:id="rId12"/>
    <p:sldId id="375" r:id="rId13"/>
    <p:sldId id="376" r:id="rId14"/>
    <p:sldId id="385" r:id="rId15"/>
    <p:sldId id="384" r:id="rId16"/>
    <p:sldId id="377" r:id="rId17"/>
    <p:sldId id="378" r:id="rId18"/>
    <p:sldId id="379" r:id="rId19"/>
    <p:sldId id="387" r:id="rId20"/>
    <p:sldId id="388" r:id="rId21"/>
    <p:sldId id="381" r:id="rId22"/>
    <p:sldId id="382" r:id="rId23"/>
    <p:sldId id="380" r:id="rId24"/>
    <p:sldId id="374" r:id="rId25"/>
    <p:sldId id="372" r:id="rId26"/>
    <p:sldId id="383" r:id="rId27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rgbClr val="0095D3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95D3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95D3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95D3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95D3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rgbClr val="0095D3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rgbClr val="0095D3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rgbClr val="0095D3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rgbClr val="0095D3"/>
        </a:solidFill>
        <a:latin typeface="Arial" charset="0"/>
        <a:ea typeface="ＭＳ Ｐゴシック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 Slides" id="{90FACFA2-EB3C-4DAF-9905-074BCABAD79B}">
          <p14:sldIdLst>
            <p14:sldId id="340"/>
            <p14:sldId id="357"/>
            <p14:sldId id="258"/>
            <p14:sldId id="371"/>
            <p14:sldId id="373"/>
            <p14:sldId id="261"/>
            <p14:sldId id="264"/>
            <p14:sldId id="386"/>
            <p14:sldId id="375"/>
            <p14:sldId id="376"/>
            <p14:sldId id="385"/>
            <p14:sldId id="384"/>
            <p14:sldId id="377"/>
            <p14:sldId id="378"/>
            <p14:sldId id="379"/>
            <p14:sldId id="387"/>
            <p14:sldId id="388"/>
            <p14:sldId id="381"/>
            <p14:sldId id="382"/>
            <p14:sldId id="380"/>
            <p14:sldId id="374"/>
            <p14:sldId id="372"/>
            <p14:sldId id="38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jackson" initials="" lastIdx="27" clrIdx="0"/>
  <p:cmAuthor id="2" name="VMware, Inc.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4AB"/>
    <a:srgbClr val="ACE0F2"/>
    <a:srgbClr val="89CBDF"/>
    <a:srgbClr val="0F388A"/>
    <a:srgbClr val="E6E6E6"/>
    <a:srgbClr val="000000"/>
    <a:srgbClr val="4D4D4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13" autoAdjust="0"/>
    <p:restoredTop sz="78891" autoAdjust="0"/>
  </p:normalViewPr>
  <p:slideViewPr>
    <p:cSldViewPr snapToGrid="0">
      <p:cViewPr varScale="1">
        <p:scale>
          <a:sx n="81" d="100"/>
          <a:sy n="81" d="100"/>
        </p:scale>
        <p:origin x="102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10" tIns="46504" rIns="93010" bIns="46504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Aft>
                <a:spcPct val="0"/>
              </a:spcAft>
              <a:defRPr sz="1200">
                <a:solidFill>
                  <a:schemeClr val="tx1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10" tIns="46504" rIns="93010" bIns="46504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Aft>
                <a:spcPct val="0"/>
              </a:spcAft>
              <a:defRPr sz="1200">
                <a:solidFill>
                  <a:schemeClr val="tx1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10" tIns="46504" rIns="93010" bIns="46504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Aft>
                <a:spcPct val="0"/>
              </a:spcAft>
              <a:defRPr sz="1200">
                <a:solidFill>
                  <a:schemeClr val="tx1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10" tIns="46504" rIns="93010" bIns="46504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Aft>
                <a:spcPct val="0"/>
              </a:spcAft>
              <a:defRPr sz="1200">
                <a:solidFill>
                  <a:schemeClr val="tx1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1807BF1C-4126-4947-986A-2FD46CADD9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10" tIns="46504" rIns="93010" bIns="46504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Aft>
                <a:spcPct val="0"/>
              </a:spcAft>
              <a:defRPr sz="1200">
                <a:solidFill>
                  <a:schemeClr val="tx1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10" tIns="46504" rIns="93010" bIns="46504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Aft>
                <a:spcPct val="0"/>
              </a:spcAft>
              <a:defRPr sz="1200">
                <a:solidFill>
                  <a:schemeClr val="tx1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0075"/>
            <a:ext cx="513080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10" tIns="46504" rIns="93010" bIns="465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10" tIns="46504" rIns="93010" bIns="46504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Aft>
                <a:spcPct val="0"/>
              </a:spcAft>
              <a:defRPr sz="1200">
                <a:solidFill>
                  <a:schemeClr val="tx1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10" tIns="46504" rIns="93010" bIns="46504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Aft>
                <a:spcPct val="0"/>
              </a:spcAft>
              <a:defRPr sz="1200">
                <a:solidFill>
                  <a:schemeClr val="tx1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FD30165F-F66D-0441-912E-C5D1B9D82C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9pPr>
          </a:lstStyle>
          <a:p>
            <a:fld id="{0A120885-3755-BC41-BA6A-C920E54D4B37}" type="slidenum">
              <a:rPr lang="en-US" altLang="x-none" sz="1200">
                <a:solidFill>
                  <a:schemeClr val="tx1"/>
                </a:solidFill>
              </a:rPr>
              <a:pPr/>
              <a:t>1</a:t>
            </a:fld>
            <a:endParaRPr lang="en-US" altLang="x-none" sz="1200">
              <a:solidFill>
                <a:schemeClr val="tx1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x-non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30165F-F66D-0441-912E-C5D1B9D82CB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997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A47F-B160-429B-A0DE-79EB8BED98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3627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A47F-B160-429B-A0DE-79EB8BED98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72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30165F-F66D-0441-912E-C5D1B9D82CB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280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30165F-F66D-0441-912E-C5D1B9D82CB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477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30165F-F66D-0441-912E-C5D1B9D82CB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321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30165F-F66D-0441-912E-C5D1B9D82CB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9628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30165F-F66D-0441-912E-C5D1B9D82CB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698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30165F-F66D-0441-912E-C5D1B9D82CB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503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30165F-F66D-0441-912E-C5D1B9D82CB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4085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30165F-F66D-0441-912E-C5D1B9D82CB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2664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30165F-F66D-0441-912E-C5D1B9D82CB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6771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30165F-F66D-0441-912E-C5D1B9D82CB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4336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30165F-F66D-0441-912E-C5D1B9D82CB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4961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30165F-F66D-0441-912E-C5D1B9D82CB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6195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5A47F-B160-429B-A0DE-79EB8BED98E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0783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30165F-F66D-0441-912E-C5D1B9D82CB2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249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>
            <a:spLocks noChangeArrowheads="1"/>
          </p:cNvSpPr>
          <p:nvPr/>
        </p:nvSpPr>
        <p:spPr bwMode="gray">
          <a:xfrm>
            <a:off x="6729413" y="6696075"/>
            <a:ext cx="23431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Aft>
                <a:spcPct val="40000"/>
              </a:spcAft>
            </a:pPr>
            <a:r>
              <a:rPr lang="en-US" altLang="x-none" sz="600">
                <a:solidFill>
                  <a:srgbClr val="909090"/>
                </a:solidFill>
              </a:rPr>
              <a:t>© 2010 VMware Inc. All rights reserved</a:t>
            </a: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white">
          <a:xfrm>
            <a:off x="223838" y="639445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>
            <a:lvl1pPr algn="l" eaLnBrk="0" hangingPunct="0">
              <a:spcAft>
                <a:spcPct val="0"/>
              </a:spcAft>
              <a:defRPr sz="12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 dirty="0">
                <a:ea typeface="ＭＳ Ｐゴシック" pitchFamily="34" charset="-128"/>
              </a:rPr>
              <a:t>Confidential</a:t>
            </a:r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02336" y="330200"/>
            <a:ext cx="8436864" cy="533400"/>
          </a:xfrm>
        </p:spPr>
        <p:txBody>
          <a:bodyPr anchor="t"/>
          <a:lstStyle>
            <a:lvl1pPr>
              <a:defRPr sz="3000">
                <a:solidFill>
                  <a:srgbClr val="003D7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00050" y="1095375"/>
            <a:ext cx="8382000" cy="1295400"/>
          </a:xfrm>
        </p:spPr>
        <p:txBody>
          <a:bodyPr/>
          <a:lstStyle>
            <a:lvl1pPr>
              <a:buFont typeface="Arial" pitchFamily="34" charset="0"/>
              <a:buNone/>
              <a:defRPr sz="1800" b="0" i="1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3336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52425" y="786384"/>
            <a:ext cx="8385048" cy="5010912"/>
          </a:xfrm>
        </p:spPr>
        <p:txBody>
          <a:bodyPr/>
          <a:lstStyle>
            <a:lvl1pPr marL="233363" indent="-233363">
              <a:buSzPct val="115000"/>
              <a:buFont typeface="Wingdings" pitchFamily="2" charset="2"/>
              <a:buChar char="§"/>
              <a:defRPr/>
            </a:lvl1pPr>
            <a:lvl2pPr>
              <a:buSzPct val="110000"/>
              <a:buFont typeface="Arial" pitchFamily="34" charset="0"/>
              <a:buChar char="•"/>
              <a:defRPr/>
            </a:lvl2pPr>
            <a:lvl3pPr>
              <a:buSzPct val="110000"/>
              <a:buFont typeface="Arial" pitchFamily="34" charset="0"/>
              <a:buChar char="•"/>
              <a:defRPr/>
            </a:lvl3pPr>
            <a:lvl4pPr>
              <a:buSzPct val="110000"/>
              <a:buFont typeface="Arial" pitchFamily="34" charset="0"/>
              <a:buChar char="•"/>
              <a:defRPr/>
            </a:lvl4pPr>
            <a:lvl5pPr>
              <a:buSzPct val="110000"/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2509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4281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312738"/>
            <a:ext cx="88582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784226"/>
            <a:ext cx="7722870" cy="1079626"/>
          </a:xfrm>
        </p:spPr>
        <p:txBody>
          <a:bodyPr anchor="b"/>
          <a:lstStyle>
            <a:lvl1pPr algn="l">
              <a:defRPr sz="3000">
                <a:solidFill>
                  <a:srgbClr val="003D7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727710" y="2210435"/>
            <a:ext cx="7592568" cy="3748405"/>
          </a:xfrm>
        </p:spPr>
        <p:txBody>
          <a:bodyPr/>
          <a:lstStyle>
            <a:lvl1pPr marL="18288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9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1183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312738"/>
            <a:ext cx="88582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7260" y="2162174"/>
            <a:ext cx="7254240" cy="1241425"/>
          </a:xfrm>
        </p:spPr>
        <p:txBody>
          <a:bodyPr anchor="b"/>
          <a:lstStyle>
            <a:lvl1pPr algn="ctr">
              <a:defRPr sz="3000">
                <a:solidFill>
                  <a:srgbClr val="003D7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923925" y="3486150"/>
            <a:ext cx="7267575" cy="628650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9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38549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1950" y="784225"/>
            <a:ext cx="4038600" cy="5006975"/>
          </a:xfrm>
        </p:spPr>
        <p:txBody>
          <a:bodyPr/>
          <a:lstStyle>
            <a:lvl1pPr marL="233363" indent="-233363">
              <a:buFont typeface="Wingdings" pitchFamily="2" charset="2"/>
              <a:buChar char="§"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784225"/>
            <a:ext cx="4038600" cy="5006975"/>
          </a:xfrm>
        </p:spPr>
        <p:txBody>
          <a:bodyPr/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38513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82880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902462"/>
      </p:ext>
    </p:extLst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>
            <a:spLocks noChangeArrowheads="1"/>
          </p:cNvSpPr>
          <p:nvPr/>
        </p:nvSpPr>
        <p:spPr bwMode="gray">
          <a:xfrm>
            <a:off x="6524625" y="6696075"/>
            <a:ext cx="23431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95D3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Aft>
                <a:spcPct val="40000"/>
              </a:spcAft>
            </a:pPr>
            <a:r>
              <a:rPr lang="en-US" altLang="x-none" sz="600">
                <a:solidFill>
                  <a:srgbClr val="909090"/>
                </a:solidFill>
              </a:rPr>
              <a:t>© 2010 VMware Inc. All rights reserved</a:t>
            </a:r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3192" y="330200"/>
            <a:ext cx="8446008" cy="533400"/>
          </a:xfrm>
        </p:spPr>
        <p:txBody>
          <a:bodyPr anchor="t"/>
          <a:lstStyle>
            <a:lvl1pPr>
              <a:defRPr sz="3000">
                <a:solidFill>
                  <a:srgbClr val="003D7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00050" y="1095375"/>
            <a:ext cx="8382000" cy="1295400"/>
          </a:xfrm>
        </p:spPr>
        <p:txBody>
          <a:bodyPr/>
          <a:lstStyle>
            <a:lvl1pPr>
              <a:buFont typeface="Arial" pitchFamily="34" charset="0"/>
              <a:buNone/>
              <a:defRPr sz="1800" b="0" i="1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649528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184150" y="635000"/>
            <a:ext cx="8775700" cy="0"/>
          </a:xfrm>
          <a:prstGeom prst="line">
            <a:avLst/>
          </a:prstGeom>
          <a:noFill/>
          <a:ln w="52197">
            <a:solidFill>
              <a:srgbClr val="003D7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white">
          <a:xfrm>
            <a:off x="376238" y="6399213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 algn="l" eaLnBrk="0" hangingPunct="0">
              <a:spcAft>
                <a:spcPct val="0"/>
              </a:spcAft>
              <a:defRPr sz="1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04D4AB8-3663-AD45-83F8-6656DA653929}" type="slidenum">
              <a:rPr lang="en-US" smtClean="0">
                <a:ea typeface="ＭＳ Ｐゴシック" pitchFamily="34" charset="-128"/>
              </a:rPr>
              <a:pPr>
                <a:defRPr/>
              </a:pPr>
              <a:t>‹#›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52425" y="786384"/>
            <a:ext cx="8385048" cy="5010912"/>
          </a:xfrm>
        </p:spPr>
        <p:txBody>
          <a:bodyPr/>
          <a:lstStyle>
            <a:lvl1pPr marL="233363" indent="-233363"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  <a:defRPr/>
            </a:lvl1pPr>
            <a:lvl2pPr>
              <a:buClr>
                <a:schemeClr val="accent1">
                  <a:lumMod val="75000"/>
                </a:schemeClr>
              </a:buClr>
              <a:defRPr/>
            </a:lvl2pPr>
            <a:lvl3pPr>
              <a:buClr>
                <a:schemeClr val="accent1">
                  <a:lumMod val="75000"/>
                </a:schemeClr>
              </a:buClr>
              <a:defRPr/>
            </a:lvl3pPr>
            <a:lvl4pPr>
              <a:buClr>
                <a:schemeClr val="accent1">
                  <a:lumMod val="75000"/>
                </a:schemeClr>
              </a:buClr>
              <a:defRPr/>
            </a:lvl4pPr>
            <a:lvl5pPr>
              <a:buClr>
                <a:schemeClr val="accent1">
                  <a:lumMod val="75000"/>
                </a:schemeClr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5223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6"/>
          <p:cNvSpPr>
            <a:spLocks noChangeShapeType="1"/>
          </p:cNvSpPr>
          <p:nvPr/>
        </p:nvSpPr>
        <p:spPr bwMode="auto">
          <a:xfrm>
            <a:off x="184150" y="635000"/>
            <a:ext cx="8775700" cy="0"/>
          </a:xfrm>
          <a:prstGeom prst="line">
            <a:avLst/>
          </a:prstGeom>
          <a:noFill/>
          <a:ln w="52197">
            <a:solidFill>
              <a:srgbClr val="003D7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 bwMode="white">
          <a:xfrm>
            <a:off x="376238" y="6399213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 algn="l" eaLnBrk="0" hangingPunct="0">
              <a:spcAft>
                <a:spcPct val="0"/>
              </a:spcAft>
              <a:defRPr sz="1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BF6C6E-1386-5B43-A730-B0BF01909F03}" type="slidenum">
              <a:rPr lang="en-US" smtClean="0">
                <a:ea typeface="ＭＳ Ｐゴシック" pitchFamily="34" charset="-128"/>
              </a:rPr>
              <a:pPr>
                <a:defRPr/>
              </a:pPr>
              <a:t>‹#›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41262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184150" y="635000"/>
            <a:ext cx="8775700" cy="0"/>
          </a:xfrm>
          <a:prstGeom prst="line">
            <a:avLst/>
          </a:prstGeom>
          <a:noFill/>
          <a:ln w="52197">
            <a:solidFill>
              <a:srgbClr val="003D7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white">
          <a:xfrm>
            <a:off x="376238" y="6399213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 algn="l" eaLnBrk="0" hangingPunct="0">
              <a:spcAft>
                <a:spcPct val="0"/>
              </a:spcAft>
              <a:defRPr sz="1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1FA5FA6-CAA1-4E42-AF24-B57D9B3235D5}" type="slidenum">
              <a:rPr lang="en-US" smtClean="0">
                <a:ea typeface="ＭＳ Ｐゴシック" pitchFamily="34" charset="-128"/>
              </a:rPr>
              <a:pPr>
                <a:defRPr/>
              </a:pPr>
              <a:t>‹#›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784226"/>
            <a:ext cx="7704582" cy="1079626"/>
          </a:xfrm>
        </p:spPr>
        <p:txBody>
          <a:bodyPr anchor="b"/>
          <a:lstStyle>
            <a:lvl1pPr algn="l">
              <a:defRPr sz="3000">
                <a:solidFill>
                  <a:srgbClr val="003D7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361950" y="2210435"/>
            <a:ext cx="7592568" cy="3748405"/>
          </a:xfrm>
        </p:spPr>
        <p:txBody>
          <a:bodyPr/>
          <a:lstStyle>
            <a:lvl1pPr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  <a:defRPr/>
            </a:lvl1pPr>
            <a:lvl2pPr>
              <a:buClr>
                <a:schemeClr val="accent1">
                  <a:lumMod val="75000"/>
                </a:schemeClr>
              </a:buClr>
              <a:defRPr/>
            </a:lvl2pPr>
            <a:lvl3pPr>
              <a:buClr>
                <a:schemeClr val="accent1">
                  <a:lumMod val="75000"/>
                </a:schemeClr>
              </a:buClr>
              <a:defRPr/>
            </a:lvl3pPr>
            <a:lvl4pPr>
              <a:buClr>
                <a:schemeClr val="accent1">
                  <a:lumMod val="75000"/>
                </a:schemeClr>
              </a:buClr>
              <a:defRPr/>
            </a:lvl4pPr>
            <a:lvl5pPr>
              <a:buClr>
                <a:schemeClr val="accent1">
                  <a:lumMod val="75000"/>
                </a:schemeClr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9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7199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184150" y="635000"/>
            <a:ext cx="8775700" cy="0"/>
          </a:xfrm>
          <a:prstGeom prst="line">
            <a:avLst/>
          </a:prstGeom>
          <a:noFill/>
          <a:ln w="52197">
            <a:solidFill>
              <a:srgbClr val="003D7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white">
          <a:xfrm>
            <a:off x="376238" y="6399213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 algn="l" eaLnBrk="0" hangingPunct="0">
              <a:spcAft>
                <a:spcPct val="0"/>
              </a:spcAft>
              <a:defRPr sz="1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01CAB42-A06D-B84F-A327-0D04322AC91E}" type="slidenum">
              <a:rPr lang="en-US" smtClean="0">
                <a:ea typeface="ＭＳ Ｐゴシック" pitchFamily="34" charset="-128"/>
              </a:rPr>
              <a:pPr>
                <a:defRPr/>
              </a:pPr>
              <a:t>‹#›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7260" y="2162174"/>
            <a:ext cx="7254240" cy="1241425"/>
          </a:xfrm>
        </p:spPr>
        <p:txBody>
          <a:bodyPr anchor="b"/>
          <a:lstStyle>
            <a:lvl1pPr algn="ctr">
              <a:defRPr sz="3000">
                <a:solidFill>
                  <a:srgbClr val="003D7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923925" y="3486150"/>
            <a:ext cx="7267575" cy="628650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b="0"/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Footer Placeholder 9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908404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184150" y="635000"/>
            <a:ext cx="8775700" cy="0"/>
          </a:xfrm>
          <a:prstGeom prst="line">
            <a:avLst/>
          </a:prstGeom>
          <a:noFill/>
          <a:ln w="52197">
            <a:solidFill>
              <a:srgbClr val="003D7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white">
          <a:xfrm>
            <a:off x="376238" y="6399213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 algn="l" eaLnBrk="0" hangingPunct="0">
              <a:spcAft>
                <a:spcPct val="0"/>
              </a:spcAft>
              <a:defRPr sz="1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33A2452-2975-EB44-95BF-2E1E7E17CA7C}" type="slidenum">
              <a:rPr lang="en-US" smtClean="0">
                <a:ea typeface="ＭＳ Ｐゴシック" pitchFamily="34" charset="-128"/>
              </a:rPr>
              <a:pPr>
                <a:defRPr/>
              </a:pPr>
              <a:t>‹#›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1950" y="784225"/>
            <a:ext cx="4038600" cy="5006975"/>
          </a:xfrm>
        </p:spPr>
        <p:txBody>
          <a:bodyPr/>
          <a:lstStyle>
            <a:lvl1pPr marL="233363" indent="-233363"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  <a:defRPr sz="2000"/>
            </a:lvl1pPr>
            <a:lvl2pPr>
              <a:buClr>
                <a:schemeClr val="accent1">
                  <a:lumMod val="75000"/>
                </a:schemeClr>
              </a:buClr>
              <a:defRPr sz="1800"/>
            </a:lvl2pPr>
            <a:lvl3pPr>
              <a:buClr>
                <a:schemeClr val="accent1">
                  <a:lumMod val="75000"/>
                </a:schemeClr>
              </a:buClr>
              <a:defRPr sz="1600"/>
            </a:lvl3pPr>
            <a:lvl4pPr>
              <a:buClr>
                <a:schemeClr val="accent1">
                  <a:lumMod val="75000"/>
                </a:schemeClr>
              </a:buClr>
              <a:defRPr sz="1600"/>
            </a:lvl4pPr>
            <a:lvl5pPr>
              <a:buClr>
                <a:schemeClr val="accent1">
                  <a:lumMod val="75000"/>
                </a:schemeClr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784225"/>
            <a:ext cx="4038600" cy="5006975"/>
          </a:xfrm>
        </p:spPr>
        <p:txBody>
          <a:bodyPr/>
          <a:lstStyle>
            <a:lvl1pPr marL="233363" indent="-233363">
              <a:buClr>
                <a:schemeClr val="accent1">
                  <a:lumMod val="75000"/>
                </a:schemeClr>
              </a:buClr>
              <a:defRPr sz="2000"/>
            </a:lvl1pPr>
            <a:lvl2pPr>
              <a:buClr>
                <a:schemeClr val="accent1">
                  <a:lumMod val="75000"/>
                </a:schemeClr>
              </a:buClr>
              <a:defRPr sz="1800"/>
            </a:lvl2pPr>
            <a:lvl3pPr>
              <a:buClr>
                <a:schemeClr val="accent1">
                  <a:lumMod val="75000"/>
                </a:schemeClr>
              </a:buClr>
              <a:defRPr sz="1600"/>
            </a:lvl3pPr>
            <a:lvl4pPr>
              <a:buClr>
                <a:schemeClr val="accent1">
                  <a:lumMod val="75000"/>
                </a:schemeClr>
              </a:buClr>
              <a:defRPr sz="1600"/>
            </a:lvl4pPr>
            <a:lvl5pPr>
              <a:buClr>
                <a:schemeClr val="accent1">
                  <a:lumMod val="75000"/>
                </a:schemeClr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85438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2DC20-E689-4CBA-B262-7FD5735CA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301D6-511F-40B1-B406-3CD14C22F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FC020-8533-4B39-8D53-339B0A586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82BFC-9488-4B06-B78F-8E5C7BC6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FB370-8AEA-4838-B01E-27A577812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8C3D-3963-4E52-B96C-CA3C8E397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07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7188" y="171450"/>
            <a:ext cx="8491537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2425" y="784225"/>
            <a:ext cx="8382000" cy="500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1028" name="Line 5"/>
          <p:cNvSpPr>
            <a:spLocks noChangeShapeType="1"/>
          </p:cNvSpPr>
          <p:nvPr/>
        </p:nvSpPr>
        <p:spPr bwMode="auto">
          <a:xfrm>
            <a:off x="184150" y="635000"/>
            <a:ext cx="8775700" cy="0"/>
          </a:xfrm>
          <a:prstGeom prst="line">
            <a:avLst/>
          </a:prstGeom>
          <a:noFill/>
          <a:ln w="52197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184150" y="635000"/>
            <a:ext cx="8775700" cy="0"/>
          </a:xfrm>
          <a:prstGeom prst="line">
            <a:avLst/>
          </a:prstGeom>
          <a:noFill/>
          <a:ln w="52197">
            <a:solidFill>
              <a:srgbClr val="003D7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7825" y="5943600"/>
            <a:ext cx="838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Aft>
                <a:spcPct val="0"/>
              </a:spcAft>
              <a:defRPr sz="1000">
                <a:solidFill>
                  <a:schemeClr val="tx1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 bwMode="white">
          <a:xfrm>
            <a:off x="322263" y="6434138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 algn="l" eaLnBrk="0" hangingPunct="0">
              <a:spcAft>
                <a:spcPct val="0"/>
              </a:spcAft>
              <a:defRPr sz="1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22495B7-11A5-1C4B-B7DE-1344039AB6D7}" type="slidenum">
              <a:rPr lang="en-US" smtClean="0">
                <a:ea typeface="ＭＳ Ｐゴシック" pitchFamily="34" charset="-128"/>
              </a:rPr>
              <a:pPr>
                <a:defRPr/>
              </a:pPr>
              <a:t>‹#›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13" name="Date Placeholder 8"/>
          <p:cNvSpPr txBox="1">
            <a:spLocks/>
          </p:cNvSpPr>
          <p:nvPr/>
        </p:nvSpPr>
        <p:spPr bwMode="white">
          <a:xfrm>
            <a:off x="2971800" y="6324600"/>
            <a:ext cx="3200400" cy="36512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10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dirty="0"/>
              <a:t>Confidential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</p:sldLayoutIdLst>
  <p:transition>
    <p:fade/>
  </p:transition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03D79"/>
          </a:solidFill>
          <a:latin typeface="+mj-lt"/>
          <a:ea typeface="+mj-ea"/>
          <a:cs typeface="ＭＳ Ｐゴシック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03D79"/>
          </a:solidFill>
          <a:latin typeface="Arial" charset="0"/>
          <a:ea typeface="ＭＳ Ｐゴシック" pitchFamily="34" charset="-128"/>
          <a:cs typeface="ＭＳ Ｐゴシック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03D79"/>
          </a:solidFill>
          <a:latin typeface="Arial" charset="0"/>
          <a:ea typeface="ＭＳ Ｐゴシック" pitchFamily="34" charset="-128"/>
          <a:cs typeface="ＭＳ Ｐゴシック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03D79"/>
          </a:solidFill>
          <a:latin typeface="Arial" charset="0"/>
          <a:ea typeface="ＭＳ Ｐゴシック" pitchFamily="34" charset="-128"/>
          <a:cs typeface="ＭＳ Ｐゴシック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03D79"/>
          </a:solidFill>
          <a:latin typeface="Arial" charset="0"/>
          <a:ea typeface="ＭＳ Ｐゴシック" pitchFamily="34" charset="-128"/>
          <a:cs typeface="ＭＳ Ｐゴシック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  <a:ea typeface="ＭＳ Ｐゴシック" pitchFamily="34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  <a:ea typeface="ＭＳ Ｐゴシック" pitchFamily="34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  <a:ea typeface="ＭＳ Ｐゴシック" pitchFamily="34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  <a:ea typeface="ＭＳ Ｐゴシック" pitchFamily="34" charset="-128"/>
        </a:defRPr>
      </a:lvl9pPr>
    </p:titleStyle>
    <p:bodyStyle>
      <a:lvl1pPr marL="233363" indent="-233363" algn="l" rtl="0" eaLnBrk="1" fontAlgn="base" hangingPunct="1">
        <a:lnSpc>
          <a:spcPts val="2400"/>
        </a:lnSpc>
        <a:spcBef>
          <a:spcPts val="1000"/>
        </a:spcBef>
        <a:spcAft>
          <a:spcPct val="0"/>
        </a:spcAft>
        <a:buClr>
          <a:srgbClr val="00709E"/>
        </a:buClr>
        <a:buSzPct val="115000"/>
        <a:buFont typeface="Wingdings" charset="2"/>
        <a:buChar char="§"/>
        <a:defRPr sz="2000" b="1">
          <a:solidFill>
            <a:srgbClr val="333333"/>
          </a:solidFill>
          <a:latin typeface="+mn-lt"/>
          <a:ea typeface="+mn-ea"/>
          <a:cs typeface="ＭＳ Ｐゴシック"/>
        </a:defRPr>
      </a:lvl1pPr>
      <a:lvl2pPr marL="400050" indent="-171450" algn="l" rtl="0" eaLnBrk="1" fontAlgn="base" hangingPunct="1">
        <a:lnSpc>
          <a:spcPts val="2200"/>
        </a:lnSpc>
        <a:spcBef>
          <a:spcPts val="800"/>
        </a:spcBef>
        <a:spcAft>
          <a:spcPct val="0"/>
        </a:spcAft>
        <a:buClr>
          <a:srgbClr val="00709E"/>
        </a:buClr>
        <a:buSzPct val="110000"/>
        <a:buFont typeface="Times" charset="0"/>
        <a:buChar char="•"/>
        <a:defRPr>
          <a:solidFill>
            <a:srgbClr val="333333"/>
          </a:solidFill>
          <a:latin typeface="+mn-lt"/>
          <a:ea typeface="+mn-ea"/>
          <a:cs typeface="ＭＳ Ｐゴシック"/>
        </a:defRPr>
      </a:lvl2pPr>
      <a:lvl3pPr marL="628650" indent="-171450" algn="l" rtl="0" eaLnBrk="1" fontAlgn="base" hangingPunct="1">
        <a:lnSpc>
          <a:spcPts val="2000"/>
        </a:lnSpc>
        <a:spcBef>
          <a:spcPts val="600"/>
        </a:spcBef>
        <a:spcAft>
          <a:spcPct val="0"/>
        </a:spcAft>
        <a:buClr>
          <a:srgbClr val="00709E"/>
        </a:buClr>
        <a:buSzPct val="110000"/>
        <a:buFont typeface="Arial" charset="0"/>
        <a:buChar char="•"/>
        <a:defRPr sz="1600">
          <a:solidFill>
            <a:srgbClr val="333333"/>
          </a:solidFill>
          <a:latin typeface="+mn-lt"/>
          <a:ea typeface="+mn-ea"/>
          <a:cs typeface="ＭＳ Ｐゴシック"/>
        </a:defRPr>
      </a:lvl3pPr>
      <a:lvl4pPr marL="914400" indent="-171450" algn="l" rtl="0" eaLnBrk="1" fontAlgn="base" hangingPunct="1">
        <a:lnSpc>
          <a:spcPts val="2000"/>
        </a:lnSpc>
        <a:spcBef>
          <a:spcPts val="600"/>
        </a:spcBef>
        <a:spcAft>
          <a:spcPct val="0"/>
        </a:spcAft>
        <a:buClr>
          <a:srgbClr val="00709E"/>
        </a:buClr>
        <a:buSzPct val="110000"/>
        <a:buFont typeface="Arial" charset="0"/>
        <a:buChar char="•"/>
        <a:defRPr sz="1600">
          <a:solidFill>
            <a:srgbClr val="333333"/>
          </a:solidFill>
          <a:latin typeface="+mn-lt"/>
          <a:ea typeface="+mn-ea"/>
          <a:cs typeface="ＭＳ Ｐゴシック"/>
        </a:defRPr>
      </a:lvl4pPr>
      <a:lvl5pPr marL="1200150" indent="-171450" algn="l" rtl="0" eaLnBrk="1" fontAlgn="base" hangingPunct="1">
        <a:lnSpc>
          <a:spcPts val="2000"/>
        </a:lnSpc>
        <a:spcBef>
          <a:spcPts val="600"/>
        </a:spcBef>
        <a:spcAft>
          <a:spcPct val="0"/>
        </a:spcAft>
        <a:buClr>
          <a:srgbClr val="00709E"/>
        </a:buClr>
        <a:buSzPct val="110000"/>
        <a:buFont typeface="Arial" charset="0"/>
        <a:buChar char="•"/>
        <a:defRPr sz="1600">
          <a:solidFill>
            <a:srgbClr val="333333"/>
          </a:solidFill>
          <a:latin typeface="+mn-lt"/>
          <a:ea typeface="+mn-ea"/>
          <a:cs typeface="ＭＳ Ｐゴシック"/>
        </a:defRPr>
      </a:lvl5pPr>
      <a:lvl6pPr marL="1600200" indent="-171450" algn="l" rtl="0" eaLnBrk="1" fontAlgn="base" hangingPunct="1">
        <a:spcBef>
          <a:spcPct val="0"/>
        </a:spcBef>
        <a:spcAft>
          <a:spcPct val="40000"/>
        </a:spcAft>
        <a:buClr>
          <a:schemeClr val="accent2"/>
        </a:buClr>
        <a:buFont typeface="Arial" charset="0"/>
        <a:buChar char="­"/>
        <a:defRPr sz="1600">
          <a:solidFill>
            <a:schemeClr val="tx1"/>
          </a:solidFill>
          <a:latin typeface="+mn-lt"/>
          <a:ea typeface="+mn-ea"/>
        </a:defRPr>
      </a:lvl6pPr>
      <a:lvl7pPr marL="2057400" indent="-171450" algn="l" rtl="0" eaLnBrk="1" fontAlgn="base" hangingPunct="1">
        <a:spcBef>
          <a:spcPct val="0"/>
        </a:spcBef>
        <a:spcAft>
          <a:spcPct val="40000"/>
        </a:spcAft>
        <a:buClr>
          <a:schemeClr val="accent2"/>
        </a:buClr>
        <a:buFont typeface="Arial" charset="0"/>
        <a:buChar char="­"/>
        <a:defRPr sz="1600">
          <a:solidFill>
            <a:schemeClr val="tx1"/>
          </a:solidFill>
          <a:latin typeface="+mn-lt"/>
          <a:ea typeface="+mn-ea"/>
        </a:defRPr>
      </a:lvl7pPr>
      <a:lvl8pPr marL="2514600" indent="-171450" algn="l" rtl="0" eaLnBrk="1" fontAlgn="base" hangingPunct="1">
        <a:spcBef>
          <a:spcPct val="0"/>
        </a:spcBef>
        <a:spcAft>
          <a:spcPct val="40000"/>
        </a:spcAft>
        <a:buClr>
          <a:schemeClr val="accent2"/>
        </a:buClr>
        <a:buFont typeface="Arial" charset="0"/>
        <a:buChar char="­"/>
        <a:defRPr sz="1600">
          <a:solidFill>
            <a:schemeClr val="tx1"/>
          </a:solidFill>
          <a:latin typeface="+mn-lt"/>
          <a:ea typeface="+mn-ea"/>
        </a:defRPr>
      </a:lvl8pPr>
      <a:lvl9pPr marL="2971800" indent="-171450" algn="l" rtl="0" eaLnBrk="1" fontAlgn="base" hangingPunct="1">
        <a:spcBef>
          <a:spcPct val="0"/>
        </a:spcBef>
        <a:spcAft>
          <a:spcPct val="40000"/>
        </a:spcAft>
        <a:buClr>
          <a:schemeClr val="accent2"/>
        </a:buClr>
        <a:buFont typeface="Arial" charset="0"/>
        <a:buChar char="­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650" y="171450"/>
            <a:ext cx="84740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2425" y="784225"/>
            <a:ext cx="8382000" cy="500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2052" name="Line 5"/>
          <p:cNvSpPr>
            <a:spLocks noChangeShapeType="1"/>
          </p:cNvSpPr>
          <p:nvPr/>
        </p:nvSpPr>
        <p:spPr bwMode="auto">
          <a:xfrm>
            <a:off x="184150" y="635000"/>
            <a:ext cx="8775700" cy="0"/>
          </a:xfrm>
          <a:prstGeom prst="line">
            <a:avLst/>
          </a:prstGeom>
          <a:noFill/>
          <a:ln w="52197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Line 6"/>
          <p:cNvSpPr>
            <a:spLocks noChangeShapeType="1"/>
          </p:cNvSpPr>
          <p:nvPr/>
        </p:nvSpPr>
        <p:spPr bwMode="auto">
          <a:xfrm>
            <a:off x="184150" y="635000"/>
            <a:ext cx="8775700" cy="0"/>
          </a:xfrm>
          <a:prstGeom prst="line">
            <a:avLst/>
          </a:prstGeom>
          <a:noFill/>
          <a:ln w="52197">
            <a:solidFill>
              <a:srgbClr val="003D7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7825" y="5943600"/>
            <a:ext cx="838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Aft>
                <a:spcPct val="0"/>
              </a:spcAft>
              <a:defRPr sz="1000">
                <a:solidFill>
                  <a:schemeClr val="tx1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 bwMode="white">
          <a:xfrm>
            <a:off x="376238" y="6399213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 algn="l" eaLnBrk="0" hangingPunct="0">
              <a:spcAft>
                <a:spcPct val="0"/>
              </a:spcAft>
              <a:defRPr sz="1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262CCC0-40DC-944C-8F54-DC2EBAF8EE5C}" type="slidenum">
              <a:rPr lang="en-US" smtClean="0">
                <a:ea typeface="ＭＳ Ｐゴシック" pitchFamily="34" charset="-128"/>
              </a:rPr>
              <a:pPr>
                <a:defRPr/>
              </a:pPr>
              <a:t>‹#›</a:t>
            </a:fld>
            <a:endParaRPr lang="en-US" dirty="0">
              <a:ea typeface="ＭＳ Ｐゴシック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</p:sldLayoutIdLst>
  <p:transition>
    <p:fade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3D79"/>
          </a:solidFill>
          <a:latin typeface="+mj-lt"/>
          <a:ea typeface="+mj-ea"/>
          <a:cs typeface="ＭＳ Ｐゴシック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3D79"/>
          </a:solidFill>
          <a:latin typeface="Arial" charset="0"/>
          <a:ea typeface="ＭＳ Ｐゴシック" pitchFamily="34" charset="-128"/>
          <a:cs typeface="ＭＳ Ｐゴシック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3D79"/>
          </a:solidFill>
          <a:latin typeface="Arial" charset="0"/>
          <a:ea typeface="ＭＳ Ｐゴシック" pitchFamily="34" charset="-128"/>
          <a:cs typeface="ＭＳ Ｐゴシック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3D79"/>
          </a:solidFill>
          <a:latin typeface="Arial" charset="0"/>
          <a:ea typeface="ＭＳ Ｐゴシック" pitchFamily="34" charset="-128"/>
          <a:cs typeface="ＭＳ Ｐゴシック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3D79"/>
          </a:solidFill>
          <a:latin typeface="Arial" charset="0"/>
          <a:ea typeface="ＭＳ Ｐゴシック" pitchFamily="34" charset="-128"/>
          <a:cs typeface="ＭＳ Ｐゴシック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  <a:ea typeface="ＭＳ Ｐゴシック" pitchFamily="34" charset="-128"/>
        </a:defRPr>
      </a:lvl9pPr>
    </p:titleStyle>
    <p:bodyStyle>
      <a:lvl1pPr marL="233363" indent="-233363" algn="l" rtl="0" eaLnBrk="0" fontAlgn="base" hangingPunct="0">
        <a:lnSpc>
          <a:spcPts val="2400"/>
        </a:lnSpc>
        <a:spcBef>
          <a:spcPts val="1000"/>
        </a:spcBef>
        <a:spcAft>
          <a:spcPct val="0"/>
        </a:spcAft>
        <a:buClr>
          <a:srgbClr val="00709E"/>
        </a:buClr>
        <a:buSzPct val="115000"/>
        <a:buFont typeface="Wingdings" charset="2"/>
        <a:buChar char="§"/>
        <a:defRPr sz="2000" b="1">
          <a:solidFill>
            <a:srgbClr val="333333"/>
          </a:solidFill>
          <a:latin typeface="+mn-lt"/>
          <a:ea typeface="+mn-ea"/>
          <a:cs typeface="ＭＳ Ｐゴシック"/>
        </a:defRPr>
      </a:lvl1pPr>
      <a:lvl2pPr marL="400050" indent="-171450" algn="l" rtl="0" eaLnBrk="0" fontAlgn="base" hangingPunct="0">
        <a:lnSpc>
          <a:spcPts val="2200"/>
        </a:lnSpc>
        <a:spcBef>
          <a:spcPts val="800"/>
        </a:spcBef>
        <a:spcAft>
          <a:spcPct val="0"/>
        </a:spcAft>
        <a:buClr>
          <a:srgbClr val="00709E"/>
        </a:buClr>
        <a:buSzPct val="110000"/>
        <a:buFont typeface="Times" charset="0"/>
        <a:buChar char="•"/>
        <a:defRPr>
          <a:solidFill>
            <a:srgbClr val="333333"/>
          </a:solidFill>
          <a:latin typeface="+mn-lt"/>
          <a:ea typeface="+mn-ea"/>
          <a:cs typeface="ＭＳ Ｐゴシック"/>
        </a:defRPr>
      </a:lvl2pPr>
      <a:lvl3pPr marL="628650" indent="-171450" algn="l" rtl="0" eaLnBrk="0" fontAlgn="base" hangingPunct="0">
        <a:lnSpc>
          <a:spcPts val="2000"/>
        </a:lnSpc>
        <a:spcBef>
          <a:spcPts val="600"/>
        </a:spcBef>
        <a:spcAft>
          <a:spcPct val="0"/>
        </a:spcAft>
        <a:buClr>
          <a:srgbClr val="00709E"/>
        </a:buClr>
        <a:buSzPct val="110000"/>
        <a:buFont typeface="Arial" charset="0"/>
        <a:buChar char="•"/>
        <a:defRPr sz="1600">
          <a:solidFill>
            <a:srgbClr val="333333"/>
          </a:solidFill>
          <a:latin typeface="+mn-lt"/>
          <a:ea typeface="+mn-ea"/>
          <a:cs typeface="ＭＳ Ｐゴシック"/>
        </a:defRPr>
      </a:lvl3pPr>
      <a:lvl4pPr marL="914400" indent="-171450" algn="l" rtl="0" eaLnBrk="0" fontAlgn="base" hangingPunct="0">
        <a:lnSpc>
          <a:spcPts val="2000"/>
        </a:lnSpc>
        <a:spcBef>
          <a:spcPts val="600"/>
        </a:spcBef>
        <a:spcAft>
          <a:spcPct val="0"/>
        </a:spcAft>
        <a:buClr>
          <a:srgbClr val="00709E"/>
        </a:buClr>
        <a:buSzPct val="110000"/>
        <a:buFont typeface="Arial" charset="0"/>
        <a:buChar char="•"/>
        <a:defRPr sz="1600">
          <a:solidFill>
            <a:srgbClr val="333333"/>
          </a:solidFill>
          <a:latin typeface="+mn-lt"/>
          <a:ea typeface="+mn-ea"/>
          <a:cs typeface="ＭＳ Ｐゴシック"/>
        </a:defRPr>
      </a:lvl4pPr>
      <a:lvl5pPr marL="1200150" indent="-171450" algn="l" rtl="0" eaLnBrk="0" fontAlgn="base" hangingPunct="0">
        <a:lnSpc>
          <a:spcPts val="2000"/>
        </a:lnSpc>
        <a:spcBef>
          <a:spcPts val="600"/>
        </a:spcBef>
        <a:spcAft>
          <a:spcPct val="0"/>
        </a:spcAft>
        <a:buClr>
          <a:srgbClr val="00709E"/>
        </a:buClr>
        <a:buSzPct val="110000"/>
        <a:buFont typeface="Arial" charset="0"/>
        <a:buChar char="•"/>
        <a:defRPr sz="1600">
          <a:solidFill>
            <a:srgbClr val="333333"/>
          </a:solidFill>
          <a:latin typeface="+mn-lt"/>
          <a:ea typeface="+mn-ea"/>
          <a:cs typeface="ＭＳ Ｐゴシック"/>
        </a:defRPr>
      </a:lvl5pPr>
      <a:lvl6pPr marL="1600200" indent="-171450" algn="l" rtl="0" fontAlgn="base">
        <a:spcBef>
          <a:spcPct val="0"/>
        </a:spcBef>
        <a:spcAft>
          <a:spcPct val="40000"/>
        </a:spcAft>
        <a:buClr>
          <a:schemeClr val="accent2"/>
        </a:buClr>
        <a:buFont typeface="Arial" charset="0"/>
        <a:buChar char="­"/>
        <a:defRPr sz="1600">
          <a:solidFill>
            <a:schemeClr val="tx1"/>
          </a:solidFill>
          <a:latin typeface="+mn-lt"/>
          <a:ea typeface="+mn-ea"/>
        </a:defRPr>
      </a:lvl6pPr>
      <a:lvl7pPr marL="2057400" indent="-171450" algn="l" rtl="0" fontAlgn="base">
        <a:spcBef>
          <a:spcPct val="0"/>
        </a:spcBef>
        <a:spcAft>
          <a:spcPct val="40000"/>
        </a:spcAft>
        <a:buClr>
          <a:schemeClr val="accent2"/>
        </a:buClr>
        <a:buFont typeface="Arial" charset="0"/>
        <a:buChar char="­"/>
        <a:defRPr sz="1600">
          <a:solidFill>
            <a:schemeClr val="tx1"/>
          </a:solidFill>
          <a:latin typeface="+mn-lt"/>
          <a:ea typeface="+mn-ea"/>
        </a:defRPr>
      </a:lvl7pPr>
      <a:lvl8pPr marL="2514600" indent="-171450" algn="l" rtl="0" fontAlgn="base">
        <a:spcBef>
          <a:spcPct val="0"/>
        </a:spcBef>
        <a:spcAft>
          <a:spcPct val="40000"/>
        </a:spcAft>
        <a:buClr>
          <a:schemeClr val="accent2"/>
        </a:buClr>
        <a:buFont typeface="Arial" charset="0"/>
        <a:buChar char="­"/>
        <a:defRPr sz="1600">
          <a:solidFill>
            <a:schemeClr val="tx1"/>
          </a:solidFill>
          <a:latin typeface="+mn-lt"/>
          <a:ea typeface="+mn-ea"/>
        </a:defRPr>
      </a:lvl8pPr>
      <a:lvl9pPr marL="2971800" indent="-171450" algn="l" rtl="0" fontAlgn="base">
        <a:spcBef>
          <a:spcPct val="0"/>
        </a:spcBef>
        <a:spcAft>
          <a:spcPct val="40000"/>
        </a:spcAft>
        <a:buClr>
          <a:schemeClr val="accent2"/>
        </a:buClr>
        <a:buFont typeface="Arial" charset="0"/>
        <a:buChar char="­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3"/>
          <p:cNvSpPr>
            <a:spLocks noGrp="1"/>
          </p:cNvSpPr>
          <p:nvPr>
            <p:ph type="ctrTitle"/>
          </p:nvPr>
        </p:nvSpPr>
        <p:spPr>
          <a:xfrm>
            <a:off x="393700" y="330200"/>
            <a:ext cx="84455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Tips, Habits &amp; Grit: What Successful Engineers do to Advance their Careers</a:t>
            </a:r>
            <a:endParaRPr lang="en-US" i="1" dirty="0">
              <a:solidFill>
                <a:schemeClr val="accent3"/>
              </a:solidFill>
              <a:cs typeface="+mj-cs"/>
            </a:endParaRPr>
          </a:p>
        </p:txBody>
      </p:sp>
      <p:sp>
        <p:nvSpPr>
          <p:cNvPr id="1843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00050" y="1571105"/>
            <a:ext cx="8382000" cy="81967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altLang="x-none" dirty="0"/>
              <a:t>Nick Scuola @NScuola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x-none" dirty="0"/>
              <a:t>October 2</a:t>
            </a:r>
            <a:r>
              <a:rPr lang="en-US" altLang="x-none" baseline="30000" dirty="0"/>
              <a:t>nd</a:t>
            </a:r>
            <a:r>
              <a:rPr lang="en-US" altLang="x-none" dirty="0"/>
              <a:t>, 2019</a:t>
            </a:r>
          </a:p>
          <a:p>
            <a:pPr marL="0" indent="0" eaLnBrk="1" hangingPunct="1">
              <a:buFont typeface="Arial" charset="0"/>
              <a:buNone/>
            </a:pPr>
            <a:endParaRPr lang="en-US" altLang="x-none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534B6-ABF3-4C4F-B6D4-DF8C3D7C1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Me - Nick Scuola - @</a:t>
            </a:r>
            <a:r>
              <a:rPr lang="en-US" dirty="0" err="1"/>
              <a:t>NScuola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2B4863-7A52-4801-A5DC-8503897E9C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Sr. Solutions Engineer @ Zerto</a:t>
            </a:r>
          </a:p>
          <a:p>
            <a:r>
              <a:rPr lang="en-US" dirty="0"/>
              <a:t>VMware </a:t>
            </a:r>
            <a:r>
              <a:rPr lang="en-US" dirty="0" err="1"/>
              <a:t>vExpert</a:t>
            </a:r>
            <a:r>
              <a:rPr lang="en-US" dirty="0"/>
              <a:t> PRO</a:t>
            </a:r>
          </a:p>
          <a:p>
            <a:pPr lvl="1"/>
            <a:r>
              <a:rPr lang="en-US" dirty="0"/>
              <a:t>If you would like to become a </a:t>
            </a:r>
            <a:r>
              <a:rPr lang="en-US" dirty="0" err="1"/>
              <a:t>vExpert</a:t>
            </a:r>
            <a:r>
              <a:rPr lang="en-US" dirty="0"/>
              <a:t>, please reach out</a:t>
            </a:r>
          </a:p>
          <a:p>
            <a:r>
              <a:rPr lang="en-US" dirty="0"/>
              <a:t>Former NYC VMUG Leader</a:t>
            </a:r>
          </a:p>
          <a:p>
            <a:pPr lvl="1"/>
            <a:r>
              <a:rPr lang="en-US" dirty="0"/>
              <a:t>Now based in Charlotte, NC</a:t>
            </a:r>
          </a:p>
          <a:p>
            <a:r>
              <a:rPr lang="en-US" dirty="0"/>
              <a:t>Blog – spookysolutions.com</a:t>
            </a:r>
          </a:p>
          <a:p>
            <a:r>
              <a:rPr lang="en-US" dirty="0"/>
              <a:t>LinkedIn – </a:t>
            </a:r>
            <a:r>
              <a:rPr lang="en-US" dirty="0" err="1"/>
              <a:t>NicholasScuola</a:t>
            </a:r>
            <a:endParaRPr lang="en-US" dirty="0"/>
          </a:p>
          <a:p>
            <a:r>
              <a:rPr lang="en-US" dirty="0"/>
              <a:t>U.S. Marine Corps Veteran</a:t>
            </a:r>
          </a:p>
          <a:p>
            <a:r>
              <a:rPr lang="en-US" dirty="0"/>
              <a:t>Part-Time Male Model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F7C8D3-3C70-4887-81E7-A1040A195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499" y="4850181"/>
            <a:ext cx="1828800" cy="12070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2D6B8F-FF90-44DA-90C6-F8B1DA3960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775" y="4319632"/>
            <a:ext cx="1828800" cy="1828800"/>
          </a:xfrm>
          <a:prstGeom prst="rect">
            <a:avLst/>
          </a:prstGeom>
        </p:spPr>
      </p:pic>
      <p:pic>
        <p:nvPicPr>
          <p:cNvPr id="9" name="Picture 8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F0726E82-E68E-4FF9-8555-902307DC60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223" y="4835754"/>
            <a:ext cx="1828800" cy="123586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3703D3F-7753-45EB-A237-FA7A9BEC3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55" y="5227421"/>
            <a:ext cx="1601252" cy="452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25544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3F2C-3FE9-4622-8DFA-4EE46F288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Disclaimer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2D609-FF75-461D-BED4-614175A88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Sharing my personal experiences</a:t>
            </a:r>
          </a:p>
          <a:p>
            <a:r>
              <a:rPr lang="en-US" dirty="0"/>
              <a:t>No hate, only love</a:t>
            </a:r>
          </a:p>
          <a:p>
            <a:r>
              <a:rPr lang="en-US" dirty="0"/>
              <a:t>Some things work for me but may not for you</a:t>
            </a:r>
          </a:p>
          <a:p>
            <a:r>
              <a:rPr lang="en-US" dirty="0"/>
              <a:t>Would love to hear your stories as well</a:t>
            </a:r>
          </a:p>
          <a:p>
            <a:r>
              <a:rPr lang="en-US" dirty="0"/>
              <a:t>I may or may not have a potty mouth</a:t>
            </a:r>
          </a:p>
        </p:txBody>
      </p:sp>
    </p:spTree>
    <p:extLst>
      <p:ext uri="{BB962C8B-B14F-4D97-AF65-F5344CB8AC3E}">
        <p14:creationId xmlns:p14="http://schemas.microsoft.com/office/powerpoint/2010/main" val="336091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61CC-92D7-43B2-803B-DACEBB254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9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0E68A395-23A6-47A3-8083-60B898509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30" y="1192358"/>
            <a:ext cx="8520539" cy="447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14541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3F2C-3FE9-4622-8DFA-4EE46F288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 Social!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2D609-FF75-461D-BED4-614175A88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Take a pic of selfie and throw it on Twitter! Use the #ATLVMUG</a:t>
            </a:r>
          </a:p>
          <a:p>
            <a:r>
              <a:rPr lang="en-US" dirty="0"/>
              <a:t>I really like interacting with people on Twitter and in the #</a:t>
            </a:r>
            <a:r>
              <a:rPr lang="en-US" dirty="0" err="1"/>
              <a:t>vCommunity</a:t>
            </a:r>
            <a:r>
              <a:rPr lang="en-US" dirty="0"/>
              <a:t> – send me (@NScuola) any thoughts from today, your cat pictures and your blog posts!</a:t>
            </a:r>
          </a:p>
        </p:txBody>
      </p:sp>
    </p:spTree>
    <p:extLst>
      <p:ext uri="{BB962C8B-B14F-4D97-AF65-F5344CB8AC3E}">
        <p14:creationId xmlns:p14="http://schemas.microsoft.com/office/powerpoint/2010/main" val="1430090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standing in front of a store&#10;&#10;Description automatically generated">
            <a:extLst>
              <a:ext uri="{FF2B5EF4-FFF2-40B4-BE49-F238E27FC236}">
                <a16:creationId xmlns:a16="http://schemas.microsoft.com/office/drawing/2014/main" id="{259AE393-F601-42A5-B2C1-7C73437B41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26" y="1339850"/>
            <a:ext cx="7920948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86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537CE-12C7-441B-BBBB-B84CAB1B6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Career Before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CFEEB-EFB6-4810-90A4-CD389929D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Laser focused on my job (and that’s it)</a:t>
            </a:r>
          </a:p>
          <a:p>
            <a:r>
              <a:rPr lang="en-US" dirty="0"/>
              <a:t>Did not have insight into other areas</a:t>
            </a:r>
          </a:p>
          <a:p>
            <a:r>
              <a:rPr lang="en-US" dirty="0"/>
              <a:t>Super technical but task focused</a:t>
            </a:r>
          </a:p>
          <a:p>
            <a:r>
              <a:rPr lang="en-US" dirty="0"/>
              <a:t>Told what to work on but not </a:t>
            </a:r>
            <a:r>
              <a:rPr lang="en-US" u="sng" dirty="0"/>
              <a:t>why</a:t>
            </a:r>
          </a:p>
          <a:p>
            <a:r>
              <a:rPr lang="en-US" dirty="0"/>
              <a:t>Typically worked on projects alone or with a small team</a:t>
            </a:r>
          </a:p>
          <a:p>
            <a:r>
              <a:rPr lang="en-US" dirty="0"/>
              <a:t>Struggled to get new technology in the door</a:t>
            </a:r>
          </a:p>
          <a:p>
            <a:r>
              <a:rPr lang="en-US" dirty="0"/>
              <a:t>Presentation skills? Who needs those?</a:t>
            </a:r>
          </a:p>
        </p:txBody>
      </p:sp>
    </p:spTree>
    <p:extLst>
      <p:ext uri="{BB962C8B-B14F-4D97-AF65-F5344CB8AC3E}">
        <p14:creationId xmlns:p14="http://schemas.microsoft.com/office/powerpoint/2010/main" val="394603771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DBB15-208F-4289-80F4-074DD0984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Educated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ECA82-913C-4C34-85EC-95AA0DE9A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Never stop learning</a:t>
            </a:r>
          </a:p>
          <a:p>
            <a:r>
              <a:rPr lang="en-US" dirty="0"/>
              <a:t>Get Certified, for the right reasons</a:t>
            </a:r>
          </a:p>
          <a:p>
            <a:r>
              <a:rPr lang="en-US" dirty="0"/>
              <a:t>Know your role, and its expectations</a:t>
            </a:r>
          </a:p>
          <a:p>
            <a:r>
              <a:rPr lang="en-US" dirty="0"/>
              <a:t>Know the job you want</a:t>
            </a:r>
          </a:p>
          <a:p>
            <a:r>
              <a:rPr lang="en-US" dirty="0"/>
              <a:t>Home labs are awesome</a:t>
            </a:r>
          </a:p>
          <a:p>
            <a:r>
              <a:rPr lang="en-US" dirty="0"/>
              <a:t>Hands on labs are awesome too (AND FREE)</a:t>
            </a:r>
          </a:p>
        </p:txBody>
      </p:sp>
    </p:spTree>
    <p:extLst>
      <p:ext uri="{BB962C8B-B14F-4D97-AF65-F5344CB8AC3E}">
        <p14:creationId xmlns:p14="http://schemas.microsoft.com/office/powerpoint/2010/main" val="300906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FADAA-2D3E-4383-9614-273762D51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Organized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CEB-189B-4621-AFF9-1729374EE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 (good) habits and routines</a:t>
            </a:r>
          </a:p>
          <a:p>
            <a:pPr lvl="1"/>
            <a:r>
              <a:rPr lang="en-US" dirty="0"/>
              <a:t>Make your bed</a:t>
            </a:r>
          </a:p>
          <a:p>
            <a:pPr lvl="1"/>
            <a:r>
              <a:rPr lang="en-US" dirty="0"/>
              <a:t>KISS</a:t>
            </a:r>
          </a:p>
          <a:p>
            <a:r>
              <a:rPr lang="en-US" dirty="0"/>
              <a:t>Create and follow standards</a:t>
            </a:r>
          </a:p>
          <a:p>
            <a:r>
              <a:rPr lang="en-US" dirty="0"/>
              <a:t>If you can’t find something, chances are others won’t as well</a:t>
            </a:r>
          </a:p>
          <a:p>
            <a:r>
              <a:rPr lang="en-US" dirty="0"/>
              <a:t>Learn how to create documentation</a:t>
            </a:r>
          </a:p>
          <a:p>
            <a:r>
              <a:rPr lang="en-US" dirty="0"/>
              <a:t>Automate as much as possible</a:t>
            </a:r>
          </a:p>
          <a:p>
            <a:r>
              <a:rPr lang="en-US" dirty="0"/>
              <a:t>Leave a place better than you found it</a:t>
            </a:r>
          </a:p>
        </p:txBody>
      </p:sp>
    </p:spTree>
    <p:extLst>
      <p:ext uri="{BB962C8B-B14F-4D97-AF65-F5344CB8AC3E}">
        <p14:creationId xmlns:p14="http://schemas.microsoft.com/office/powerpoint/2010/main" val="328300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A3EE7-7F56-4828-B53F-480B49C66D3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74650" y="171450"/>
            <a:ext cx="84740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Be Like Water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6187694-541B-4D22-A257-1C3E21A991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" r="-2" b="-2"/>
          <a:stretch/>
        </p:blipFill>
        <p:spPr>
          <a:xfrm>
            <a:off x="352425" y="784225"/>
            <a:ext cx="8382000" cy="50069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9494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A3EE7-7F56-4828-B53F-480B49C66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Like Water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AA00D-47BE-453C-87B2-4D8394B2E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Adapt, improvise and overcome</a:t>
            </a:r>
          </a:p>
          <a:p>
            <a:r>
              <a:rPr lang="en-US" dirty="0"/>
              <a:t>Adopt a Growth Mindset</a:t>
            </a:r>
          </a:p>
          <a:p>
            <a:r>
              <a:rPr lang="en-US" dirty="0"/>
              <a:t>Be a failure</a:t>
            </a:r>
          </a:p>
          <a:p>
            <a:pPr lvl="1"/>
            <a:r>
              <a:rPr lang="en-US" dirty="0"/>
              <a:t>GOOD!</a:t>
            </a:r>
          </a:p>
          <a:p>
            <a:pPr lvl="1"/>
            <a:r>
              <a:rPr lang="en-US" dirty="0"/>
              <a:t>Learn from it!</a:t>
            </a:r>
          </a:p>
          <a:p>
            <a:r>
              <a:rPr lang="en-US" dirty="0"/>
              <a:t>Be audible ready</a:t>
            </a:r>
          </a:p>
          <a:p>
            <a:r>
              <a:rPr lang="en-US" dirty="0"/>
              <a:t>Have a Plan B</a:t>
            </a:r>
          </a:p>
        </p:txBody>
      </p:sp>
      <p:pic>
        <p:nvPicPr>
          <p:cNvPr id="5" name="Picture 4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07A007AA-AFE5-45D4-8F11-95FB95CC3B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329" y="1655379"/>
            <a:ext cx="6135395" cy="384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69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202BB-288D-4FF2-A557-7F1EBDBB8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Vulnerable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211AC-AA52-4DE1-BC25-989B53346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“I don’t know” is OK</a:t>
            </a:r>
          </a:p>
          <a:p>
            <a:r>
              <a:rPr lang="en-US" dirty="0"/>
              <a:t>Don’t be afraid to ask for help</a:t>
            </a:r>
          </a:p>
          <a:p>
            <a:r>
              <a:rPr lang="en-US" dirty="0"/>
              <a:t>Seek out a mentor (or mentors)</a:t>
            </a:r>
          </a:p>
          <a:p>
            <a:pPr lvl="1"/>
            <a:r>
              <a:rPr lang="en-US" dirty="0" err="1"/>
              <a:t>vCommunity</a:t>
            </a:r>
            <a:endParaRPr lang="en-US" dirty="0"/>
          </a:p>
          <a:p>
            <a:pPr lvl="1"/>
            <a:r>
              <a:rPr lang="en-US" dirty="0"/>
              <a:t>Workplace</a:t>
            </a:r>
          </a:p>
        </p:txBody>
      </p:sp>
      <p:pic>
        <p:nvPicPr>
          <p:cNvPr id="5" name="Picture 4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483E7589-6774-4087-B810-64552973C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00" y="3264334"/>
            <a:ext cx="2802813" cy="2802813"/>
          </a:xfrm>
          <a:prstGeom prst="rect">
            <a:avLst/>
          </a:prstGeom>
        </p:spPr>
      </p:pic>
      <p:pic>
        <p:nvPicPr>
          <p:cNvPr id="7" name="Picture 6" descr="A picture containing indoor, laying, lying, sitting&#10;&#10;Description automatically generated">
            <a:extLst>
              <a:ext uri="{FF2B5EF4-FFF2-40B4-BE49-F238E27FC236}">
                <a16:creationId xmlns:a16="http://schemas.microsoft.com/office/drawing/2014/main" id="{841457D0-C64D-4B6B-AB9B-E73EC1005F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6" r="37624"/>
          <a:stretch/>
        </p:blipFill>
        <p:spPr>
          <a:xfrm rot="5400000">
            <a:off x="4872117" y="2095717"/>
            <a:ext cx="280626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0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305B7-8781-48A2-9F0D-10CBBD50B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a Detective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7F806-AD6C-4CF1-839B-B7ED627F4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 troubleshooting skills – CRITICAL</a:t>
            </a:r>
          </a:p>
          <a:p>
            <a:r>
              <a:rPr lang="en-US" dirty="0"/>
              <a:t>Knowing the answer is not as important as being able to find the answer</a:t>
            </a:r>
          </a:p>
          <a:p>
            <a:r>
              <a:rPr lang="en-US" dirty="0"/>
              <a:t>RTFM </a:t>
            </a:r>
          </a:p>
          <a:p>
            <a:pPr lvl="1"/>
            <a:r>
              <a:rPr lang="en-US" dirty="0"/>
              <a:t>Technical documentation</a:t>
            </a:r>
          </a:p>
          <a:p>
            <a:pPr lvl="1"/>
            <a:r>
              <a:rPr lang="en-US" dirty="0"/>
              <a:t>Release Notes (Extremely important before upgrades)</a:t>
            </a:r>
          </a:p>
          <a:p>
            <a:pPr lvl="1"/>
            <a:r>
              <a:rPr lang="en-US" dirty="0"/>
              <a:t>Help Files</a:t>
            </a:r>
          </a:p>
          <a:p>
            <a:pPr lvl="1"/>
            <a:r>
              <a:rPr lang="en-US" dirty="0"/>
              <a:t>Blogs</a:t>
            </a:r>
          </a:p>
          <a:p>
            <a:r>
              <a:rPr lang="en-US" dirty="0"/>
              <a:t>Use your blog as a personal help file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22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41E93-A3C6-41C3-8007-F84D04C46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Approachable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8545D-6AF3-40A3-82FE-F0E860FE3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Don’t be that person</a:t>
            </a:r>
          </a:p>
          <a:p>
            <a:r>
              <a:rPr lang="en-US" dirty="0"/>
              <a:t>Seriously, they suck</a:t>
            </a:r>
          </a:p>
          <a:p>
            <a:r>
              <a:rPr lang="en-US" dirty="0"/>
              <a:t>Break out of your shell</a:t>
            </a:r>
          </a:p>
          <a:p>
            <a:r>
              <a:rPr lang="en-US" dirty="0"/>
              <a:t>Be Uncomfortable</a:t>
            </a:r>
          </a:p>
          <a:p>
            <a:r>
              <a:rPr lang="en-US" dirty="0"/>
              <a:t>Try to find ways to say “Yes”</a:t>
            </a:r>
          </a:p>
          <a:p>
            <a:pPr lvl="1"/>
            <a:r>
              <a:rPr lang="en-US" dirty="0"/>
              <a:t>If you have to say no, do it constructively</a:t>
            </a:r>
          </a:p>
          <a:p>
            <a:r>
              <a:rPr lang="en-US" dirty="0"/>
              <a:t>Be a good teammate</a:t>
            </a:r>
          </a:p>
        </p:txBody>
      </p:sp>
    </p:spTree>
    <p:extLst>
      <p:ext uri="{BB962C8B-B14F-4D97-AF65-F5344CB8AC3E}">
        <p14:creationId xmlns:p14="http://schemas.microsoft.com/office/powerpoint/2010/main" val="337264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01F7-90AB-472E-AF0B-2DF220456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Collaborative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9C9FC-737F-4D7B-A5DC-D8FEB1280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 around you</a:t>
            </a:r>
          </a:p>
          <a:p>
            <a:r>
              <a:rPr lang="en-US" dirty="0"/>
              <a:t>You’re not alone</a:t>
            </a:r>
          </a:p>
          <a:p>
            <a:r>
              <a:rPr lang="en-US" dirty="0"/>
              <a:t>Share the knowledge</a:t>
            </a:r>
          </a:p>
          <a:p>
            <a:r>
              <a:rPr lang="en-US" dirty="0"/>
              <a:t>Train others</a:t>
            </a:r>
          </a:p>
          <a:p>
            <a:r>
              <a:rPr lang="en-US" dirty="0"/>
              <a:t>Be “social”</a:t>
            </a:r>
          </a:p>
          <a:p>
            <a:pPr lvl="1"/>
            <a:r>
              <a:rPr lang="en-US" dirty="0"/>
              <a:t>VMUG</a:t>
            </a:r>
          </a:p>
          <a:p>
            <a:pPr lvl="1"/>
            <a:r>
              <a:rPr lang="en-US" dirty="0"/>
              <a:t>VMTN Forums</a:t>
            </a:r>
          </a:p>
          <a:p>
            <a:pPr lvl="1"/>
            <a:r>
              <a:rPr lang="en-US" dirty="0"/>
              <a:t>Twitter - #</a:t>
            </a:r>
            <a:r>
              <a:rPr lang="en-US" dirty="0" err="1"/>
              <a:t>vCommunity</a:t>
            </a:r>
            <a:r>
              <a:rPr lang="en-US" dirty="0"/>
              <a:t>, #</a:t>
            </a:r>
            <a:r>
              <a:rPr lang="en-US" dirty="0" err="1"/>
              <a:t>vExpert</a:t>
            </a:r>
            <a:r>
              <a:rPr lang="en-US" dirty="0"/>
              <a:t>, #VCDX, #VMUG</a:t>
            </a:r>
          </a:p>
          <a:p>
            <a:pPr lvl="1"/>
            <a:r>
              <a:rPr lang="en-US" dirty="0"/>
              <a:t>Podcasts – </a:t>
            </a:r>
            <a:r>
              <a:rPr lang="en-US" dirty="0" err="1"/>
              <a:t>vBrownBag</a:t>
            </a:r>
            <a:r>
              <a:rPr lang="en-US" dirty="0"/>
              <a:t>, Geek Whisperers</a:t>
            </a:r>
          </a:p>
          <a:p>
            <a:pPr lvl="1"/>
            <a:r>
              <a:rPr lang="en-US" dirty="0"/>
              <a:t>Reading, commenting on and sharing blogs</a:t>
            </a:r>
          </a:p>
          <a:p>
            <a:pPr lvl="1"/>
            <a:r>
              <a:rPr lang="en-US" dirty="0"/>
              <a:t>GitHub</a:t>
            </a:r>
          </a:p>
          <a:p>
            <a:pPr lvl="1"/>
            <a:r>
              <a:rPr lang="en-US" dirty="0"/>
              <a:t>Slack – VMware Code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712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01F7-90AB-472E-AF0B-2DF220456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Collaborative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9C9FC-737F-4D7B-A5DC-D8FEB1280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3489434"/>
            <a:ext cx="8382000" cy="2785242"/>
          </a:xfrm>
        </p:spPr>
        <p:txBody>
          <a:bodyPr/>
          <a:lstStyle/>
          <a:p>
            <a:pPr lvl="1"/>
            <a:r>
              <a:rPr lang="en-US" sz="2000" dirty="0"/>
              <a:t>Lurk</a:t>
            </a:r>
          </a:p>
          <a:p>
            <a:pPr lvl="1"/>
            <a:r>
              <a:rPr lang="en-US" sz="2000" dirty="0"/>
              <a:t>Interact</a:t>
            </a:r>
          </a:p>
          <a:p>
            <a:pPr lvl="1"/>
            <a:r>
              <a:rPr lang="en-US" sz="2000" dirty="0"/>
              <a:t>Contribute</a:t>
            </a:r>
          </a:p>
          <a:p>
            <a:pPr lvl="1"/>
            <a:r>
              <a:rPr lang="en-US" sz="2000" dirty="0"/>
              <a:t>Mentor</a:t>
            </a:r>
          </a:p>
          <a:p>
            <a:pPr lvl="2"/>
            <a:r>
              <a:rPr lang="en-US" sz="2000" dirty="0"/>
              <a:t>You will learn so much more from teaching others</a:t>
            </a:r>
          </a:p>
          <a:p>
            <a:pPr lvl="2"/>
            <a:r>
              <a:rPr lang="en-US" sz="2000" dirty="0"/>
              <a:t>Presenting itself is something that takes practice to do well</a:t>
            </a:r>
          </a:p>
          <a:p>
            <a:pPr lvl="2"/>
            <a:r>
              <a:rPr lang="en-US" sz="2000" dirty="0"/>
              <a:t>Just try to get better each time. That’s all!</a:t>
            </a:r>
          </a:p>
          <a:p>
            <a:pPr lvl="1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A6F532E-47A0-42BD-AEED-388556E0F678}"/>
              </a:ext>
            </a:extLst>
          </p:cNvPr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3D79"/>
                </a:solidFill>
                <a:latin typeface="+mj-lt"/>
                <a:ea typeface="+mj-ea"/>
                <a:cs typeface="ＭＳ Ｐゴシック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3D79"/>
                </a:solidFill>
                <a:latin typeface="Arial" charset="0"/>
                <a:ea typeface="ＭＳ Ｐゴシック" pitchFamily="34" charset="-128"/>
                <a:cs typeface="ＭＳ Ｐゴシック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3D79"/>
                </a:solidFill>
                <a:latin typeface="Arial" charset="0"/>
                <a:ea typeface="ＭＳ Ｐゴシック" pitchFamily="34" charset="-128"/>
                <a:cs typeface="ＭＳ Ｐゴシック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3D79"/>
                </a:solidFill>
                <a:latin typeface="Arial" charset="0"/>
                <a:ea typeface="ＭＳ Ｐゴシック" pitchFamily="34" charset="-128"/>
                <a:cs typeface="ＭＳ Ｐゴシック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3D79"/>
                </a:solidFill>
                <a:latin typeface="Arial" charset="0"/>
                <a:ea typeface="ＭＳ Ｐゴシック" pitchFamily="34" charset="-128"/>
                <a:cs typeface="ＭＳ Ｐゴシック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charset="0"/>
                <a:ea typeface="ＭＳ Ｐゴシック" pitchFamily="34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charset="0"/>
                <a:ea typeface="ＭＳ Ｐゴシック" pitchFamily="34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charset="0"/>
                <a:ea typeface="ＭＳ Ｐゴシック" pitchFamily="34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kern="0" dirty="0">
                <a:solidFill>
                  <a:schemeClr val="tx1"/>
                </a:solidFill>
              </a:rPr>
              <a:t>4 stages of participation</a:t>
            </a:r>
          </a:p>
        </p:txBody>
      </p:sp>
      <p:pic>
        <p:nvPicPr>
          <p:cNvPr id="6" name="Picture 4" descr="Image result for imposter syndrome">
            <a:extLst>
              <a:ext uri="{FF2B5EF4-FFF2-40B4-BE49-F238E27FC236}">
                <a16:creationId xmlns:a16="http://schemas.microsoft.com/office/drawing/2014/main" id="{1DC80B55-CFD6-4E74-8B79-BA8B48DE2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295400"/>
            <a:ext cx="5715000" cy="3032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801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313C1-2F51-4417-968A-C5D6519CD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Dependable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B104A-7D17-4E0D-93FC-F33BA10A6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say you will do something, do it</a:t>
            </a:r>
          </a:p>
          <a:p>
            <a:r>
              <a:rPr lang="en-US" dirty="0"/>
              <a:t>Earn a reputation for getting things done</a:t>
            </a:r>
          </a:p>
          <a:p>
            <a:r>
              <a:rPr lang="en-US" dirty="0"/>
              <a:t>Do the little things</a:t>
            </a:r>
          </a:p>
          <a:p>
            <a:r>
              <a:rPr lang="en-US" dirty="0"/>
              <a:t>Put Integrity above all else</a:t>
            </a:r>
          </a:p>
          <a:p>
            <a:pPr lvl="1"/>
            <a:r>
              <a:rPr lang="en-US" dirty="0"/>
              <a:t>If you say you’re going to do something, do it.</a:t>
            </a:r>
          </a:p>
          <a:p>
            <a:pPr lvl="1"/>
            <a:r>
              <a:rPr lang="en-US" dirty="0"/>
              <a:t>Use a mindset of Extreme Ownership</a:t>
            </a:r>
          </a:p>
          <a:p>
            <a:pPr lvl="1"/>
            <a:r>
              <a:rPr lang="en-US" dirty="0"/>
              <a:t>Be a trusted advisor to those you work with</a:t>
            </a:r>
          </a:p>
          <a:p>
            <a:r>
              <a:rPr lang="en-US" dirty="0"/>
              <a:t>THINK and Listen</a:t>
            </a:r>
          </a:p>
          <a:p>
            <a:r>
              <a:rPr lang="en-US" dirty="0"/>
              <a:t>Give your full attention to others</a:t>
            </a:r>
          </a:p>
          <a:p>
            <a:r>
              <a:rPr lang="en-US" dirty="0"/>
              <a:t>Volunteer to help others</a:t>
            </a:r>
          </a:p>
        </p:txBody>
      </p:sp>
    </p:spTree>
    <p:extLst>
      <p:ext uri="{BB962C8B-B14F-4D97-AF65-F5344CB8AC3E}">
        <p14:creationId xmlns:p14="http://schemas.microsoft.com/office/powerpoint/2010/main" val="368511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92797-33B2-48E7-AC03-A630A5DB3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The Business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5C0A2-C6C0-4C08-B98D-12598DA10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 what your business does</a:t>
            </a:r>
          </a:p>
          <a:p>
            <a:pPr lvl="1"/>
            <a:r>
              <a:rPr lang="en-US" dirty="0"/>
              <a:t>How do you make money?</a:t>
            </a:r>
          </a:p>
          <a:p>
            <a:pPr lvl="1"/>
            <a:r>
              <a:rPr lang="en-US" dirty="0"/>
              <a:t>Who are your customers?</a:t>
            </a:r>
          </a:p>
          <a:p>
            <a:pPr lvl="1"/>
            <a:r>
              <a:rPr lang="en-US" dirty="0"/>
              <a:t>Who are your competitors?</a:t>
            </a:r>
          </a:p>
          <a:p>
            <a:r>
              <a:rPr lang="en-US" dirty="0"/>
              <a:t>Know your role in the business?</a:t>
            </a:r>
          </a:p>
          <a:p>
            <a:pPr lvl="1"/>
            <a:r>
              <a:rPr lang="en-US" dirty="0"/>
              <a:t>Where does IT fit in?</a:t>
            </a:r>
          </a:p>
          <a:p>
            <a:pPr lvl="1"/>
            <a:r>
              <a:rPr lang="en-US" dirty="0"/>
              <a:t>Are you a support organization?</a:t>
            </a:r>
          </a:p>
          <a:p>
            <a:pPr lvl="1"/>
            <a:r>
              <a:rPr lang="en-US" dirty="0"/>
              <a:t>Do you generate revenue?</a:t>
            </a:r>
          </a:p>
          <a:p>
            <a:r>
              <a:rPr lang="en-US" dirty="0"/>
              <a:t>Take a business approach</a:t>
            </a:r>
          </a:p>
          <a:p>
            <a:pPr lvl="1"/>
            <a:r>
              <a:rPr lang="en-US" dirty="0"/>
              <a:t>Check out my </a:t>
            </a:r>
            <a:r>
              <a:rPr lang="en-US" dirty="0" err="1"/>
              <a:t>vBrownBag</a:t>
            </a:r>
            <a:r>
              <a:rPr lang="en-US" dirty="0"/>
              <a:t> session from VMworld</a:t>
            </a:r>
          </a:p>
          <a:p>
            <a:pPr lvl="1"/>
            <a:r>
              <a:rPr lang="en-US" dirty="0"/>
              <a:t>https://youtu.be/r2HOPhjCffE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48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CC06C-DDEF-4B9F-B71D-E0FD42005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A Mentor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6F941-C176-4FE8-88B8-1521061BA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 back</a:t>
            </a:r>
          </a:p>
          <a:p>
            <a:pPr lvl="1"/>
            <a:r>
              <a:rPr lang="en-US" dirty="0"/>
              <a:t>Present</a:t>
            </a:r>
          </a:p>
          <a:p>
            <a:pPr lvl="1"/>
            <a:r>
              <a:rPr lang="en-US" dirty="0"/>
              <a:t>Mentor</a:t>
            </a:r>
          </a:p>
          <a:p>
            <a:pPr lvl="1"/>
            <a:r>
              <a:rPr lang="en-US" dirty="0"/>
              <a:t>Help</a:t>
            </a:r>
          </a:p>
          <a:p>
            <a:pPr lvl="1"/>
            <a:r>
              <a:rPr lang="en-US" dirty="0"/>
              <a:t>Listen</a:t>
            </a:r>
          </a:p>
          <a:p>
            <a:pPr lvl="1"/>
            <a:r>
              <a:rPr lang="en-US" dirty="0"/>
              <a:t>Train</a:t>
            </a:r>
          </a:p>
          <a:p>
            <a:r>
              <a:rPr lang="en-US" dirty="0"/>
              <a:t>Lead by example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07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CC676-8B4C-4986-852C-E3490E668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Rested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924F9-E731-41E8-B993-7A3BF5E80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can’t work all the time</a:t>
            </a:r>
          </a:p>
          <a:p>
            <a:r>
              <a:rPr lang="en-US" dirty="0"/>
              <a:t>Time management is important</a:t>
            </a:r>
          </a:p>
          <a:p>
            <a:r>
              <a:rPr lang="en-US" dirty="0"/>
              <a:t>Make sure you maintain a work/life balance</a:t>
            </a:r>
          </a:p>
          <a:p>
            <a:r>
              <a:rPr lang="en-US" dirty="0"/>
              <a:t>Don’t lose sight of what is important to you</a:t>
            </a:r>
          </a:p>
          <a:p>
            <a:r>
              <a:rPr lang="en-US" dirty="0"/>
              <a:t>Burnout is real</a:t>
            </a:r>
          </a:p>
          <a:p>
            <a:r>
              <a:rPr lang="en-US" dirty="0"/>
              <a:t>Be present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98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30EF8-4848-477D-B8C1-69DC3D4E9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Relentless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75AF0-B58C-4237-BA6B-1A6BDDB49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Never stop improving</a:t>
            </a:r>
          </a:p>
          <a:p>
            <a:r>
              <a:rPr lang="en-US" dirty="0"/>
              <a:t>Keep learning</a:t>
            </a:r>
          </a:p>
          <a:p>
            <a:r>
              <a:rPr lang="en-US" dirty="0"/>
              <a:t>Ask questions</a:t>
            </a:r>
          </a:p>
          <a:p>
            <a:r>
              <a:rPr lang="en-US" dirty="0"/>
              <a:t>Be curious</a:t>
            </a:r>
          </a:p>
          <a:p>
            <a:r>
              <a:rPr lang="en-US" dirty="0"/>
              <a:t>Be your best self</a:t>
            </a:r>
          </a:p>
          <a:p>
            <a:r>
              <a:rPr lang="en-US" dirty="0"/>
              <a:t>You are an expert whether you know it or not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26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537CE-12C7-441B-BBBB-B84CAB1B6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Career After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CFEEB-EFB6-4810-90A4-CD389929D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Focused on the bigger picture</a:t>
            </a:r>
          </a:p>
          <a:p>
            <a:r>
              <a:rPr lang="en-US" dirty="0"/>
              <a:t>Constantly communicating with other teams</a:t>
            </a:r>
          </a:p>
          <a:p>
            <a:r>
              <a:rPr lang="en-US" dirty="0"/>
              <a:t>More of an architectural view of the environment</a:t>
            </a:r>
          </a:p>
          <a:p>
            <a:r>
              <a:rPr lang="en-US" dirty="0"/>
              <a:t>Understand the business drivers behind my work</a:t>
            </a:r>
          </a:p>
          <a:p>
            <a:r>
              <a:rPr lang="en-US" dirty="0"/>
              <a:t>Projects are more collaborative</a:t>
            </a:r>
          </a:p>
          <a:p>
            <a:r>
              <a:rPr lang="en-US" dirty="0"/>
              <a:t>Able to work with the latest technology</a:t>
            </a:r>
          </a:p>
          <a:p>
            <a:r>
              <a:rPr lang="en-US" dirty="0"/>
              <a:t>Present to senior leadership, business unit leadership, executives, vendors</a:t>
            </a:r>
          </a:p>
        </p:txBody>
      </p:sp>
    </p:spTree>
    <p:extLst>
      <p:ext uri="{BB962C8B-B14F-4D97-AF65-F5344CB8AC3E}">
        <p14:creationId xmlns:p14="http://schemas.microsoft.com/office/powerpoint/2010/main" val="2137941190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4CF80-EC16-4330-9C95-5156CF748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4B7C8-17AF-477C-8AD7-FC046D89CE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Mindset: The New Psychology of Success by Carol S. Dweck</a:t>
            </a:r>
          </a:p>
          <a:p>
            <a:r>
              <a:rPr lang="en-US" dirty="0"/>
              <a:t>Extreme Ownership by Jocko </a:t>
            </a:r>
            <a:r>
              <a:rPr lang="en-US" dirty="0" err="1"/>
              <a:t>Willink</a:t>
            </a:r>
            <a:r>
              <a:rPr lang="en-US" dirty="0"/>
              <a:t> and Leif </a:t>
            </a:r>
            <a:r>
              <a:rPr lang="en-US" dirty="0" err="1"/>
              <a:t>Babin</a:t>
            </a:r>
            <a:endParaRPr lang="en-US" dirty="0"/>
          </a:p>
          <a:p>
            <a:r>
              <a:rPr lang="en-US" dirty="0"/>
              <a:t>Make Your Bed by Admiral William H. McRaven</a:t>
            </a:r>
          </a:p>
          <a:p>
            <a:r>
              <a:rPr lang="en-US" dirty="0"/>
              <a:t>The Phoenix Project by </a:t>
            </a:r>
            <a:r>
              <a:rPr lang="de-DE" dirty="0"/>
              <a:t>Gene Kim, George Spafford, and Kevin Behr</a:t>
            </a:r>
            <a:endParaRPr lang="en-US" dirty="0"/>
          </a:p>
          <a:p>
            <a:r>
              <a:rPr lang="en-US" dirty="0"/>
              <a:t>Get out of I.T. while you can by Craig </a:t>
            </a:r>
            <a:r>
              <a:rPr lang="en-US" dirty="0" err="1"/>
              <a:t>Schiefelbein</a:t>
            </a:r>
            <a:endParaRPr lang="en-US" dirty="0"/>
          </a:p>
          <a:p>
            <a:r>
              <a:rPr lang="en-US" dirty="0"/>
              <a:t>Verbal Judo – The Gentle Art Of Persuasion by George J. Thompson, PH.D., and Jerry B. Jenkins</a:t>
            </a:r>
          </a:p>
          <a:p>
            <a:r>
              <a:rPr lang="en-US" dirty="0"/>
              <a:t>Civil War – A Marvel Comics Event by Mark Millar and Steve McNiven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41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Mware Confidential">
  <a:themeElements>
    <a:clrScheme name="VMware Custom">
      <a:dk1>
        <a:srgbClr val="333333"/>
      </a:dk1>
      <a:lt1>
        <a:srgbClr val="FFFFFF"/>
      </a:lt1>
      <a:dk2>
        <a:srgbClr val="4D4D4D"/>
      </a:dk2>
      <a:lt2>
        <a:srgbClr val="C0C0C0"/>
      </a:lt2>
      <a:accent1>
        <a:srgbClr val="0095D3"/>
      </a:accent1>
      <a:accent2>
        <a:srgbClr val="89CBDF"/>
      </a:accent2>
      <a:accent3>
        <a:srgbClr val="003D79"/>
      </a:accent3>
      <a:accent4>
        <a:srgbClr val="6DB33F"/>
      </a:accent4>
      <a:accent5>
        <a:srgbClr val="F8981D"/>
      </a:accent5>
      <a:accent6>
        <a:srgbClr val="D9541E"/>
      </a:accent6>
      <a:hlink>
        <a:srgbClr val="0095D3"/>
      </a:hlink>
      <a:folHlink>
        <a:srgbClr val="89CBDF"/>
      </a:folHlink>
    </a:clrScheme>
    <a:fontScheme name="VMware1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9050">
          <a:solidFill>
            <a:schemeClr val="accent3"/>
          </a:solidFill>
          <a:round/>
          <a:headEnd/>
          <a:tailEnd/>
        </a:ln>
      </a:spPr>
      <a:bodyPr wrap="none" lIns="0" tIns="0" rIns="0" bIns="0" rtlCol="0" anchor="ctr"/>
      <a:lstStyle>
        <a:defPPr marL="0" marR="0" indent="0" algn="ctr" defTabSz="914400" eaLnBrk="1" latinLnBrk="0" hangingPunct="1">
          <a:lnSpc>
            <a:spcPct val="100000"/>
          </a:lnSpc>
          <a:buClrTx/>
          <a:buSzTx/>
          <a:buFontTx/>
          <a:buNone/>
          <a:tabLst/>
          <a:defRPr sz="1800" dirty="0" err="1" smtClean="0">
            <a:solidFill>
              <a:srgbClr val="FFFFFF"/>
            </a:solidFill>
          </a:defRPr>
        </a:defPPr>
      </a:lstStyle>
    </a:spDef>
    <a:lnDef>
      <a:spPr bwMode="auto">
        <a:solidFill>
          <a:srgbClr val="0095D3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l">
          <a:defRPr sz="2000" dirty="0" err="1" smtClean="0">
            <a:solidFill>
              <a:srgbClr val="333333"/>
            </a:solidFill>
            <a:latin typeface="+mn-lt"/>
            <a:ea typeface="+mn-ea"/>
          </a:defRPr>
        </a:defPPr>
      </a:lstStyle>
    </a:txDef>
  </a:objectDefaults>
  <a:extraClrSchemeLst>
    <a:extraClrScheme>
      <a:clrScheme name="VMwar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VMUG PPT Template" id="{4891E879-ADB4-4D4A-BD92-37B4BF93A220}" vid="{191715A3-8D98-44D3-900A-00FFB1D16A11}"/>
    </a:ext>
  </a:extLst>
</a:theme>
</file>

<file path=ppt/theme/theme2.xml><?xml version="1.0" encoding="utf-8"?>
<a:theme xmlns:a="http://schemas.openxmlformats.org/drawingml/2006/main" name="VMware Non-Confidential">
  <a:themeElements>
    <a:clrScheme name="VMware Custom">
      <a:dk1>
        <a:srgbClr val="333333"/>
      </a:dk1>
      <a:lt1>
        <a:srgbClr val="FFFFFF"/>
      </a:lt1>
      <a:dk2>
        <a:srgbClr val="4D4D4D"/>
      </a:dk2>
      <a:lt2>
        <a:srgbClr val="C0C0C0"/>
      </a:lt2>
      <a:accent1>
        <a:srgbClr val="0095D3"/>
      </a:accent1>
      <a:accent2>
        <a:srgbClr val="89CBDF"/>
      </a:accent2>
      <a:accent3>
        <a:srgbClr val="003D79"/>
      </a:accent3>
      <a:accent4>
        <a:srgbClr val="6DB33F"/>
      </a:accent4>
      <a:accent5>
        <a:srgbClr val="F8981D"/>
      </a:accent5>
      <a:accent6>
        <a:srgbClr val="D9541E"/>
      </a:accent6>
      <a:hlink>
        <a:srgbClr val="0095D3"/>
      </a:hlink>
      <a:folHlink>
        <a:srgbClr val="89CBDF"/>
      </a:folHlink>
    </a:clrScheme>
    <a:fontScheme name="VMware1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>
          <a:solidFill>
            <a:schemeClr val="accent3"/>
          </a:solidFill>
          <a:round/>
          <a:headEnd/>
          <a:tailEnd/>
        </a:ln>
      </a:spPr>
      <a:bodyPr wrap="none" lIns="0" tIns="0" rIns="0" bIns="0" rtlCol="0" anchor="ctr"/>
      <a:lstStyle>
        <a:defPPr marL="0" marR="0" indent="0" algn="ctr" defTabSz="914400" eaLnBrk="1" latinLnBrk="0" hangingPunct="1">
          <a:lnSpc>
            <a:spcPct val="100000"/>
          </a:lnSpc>
          <a:buClrTx/>
          <a:buSzTx/>
          <a:buFontTx/>
          <a:buNone/>
          <a:tabLst/>
          <a:defRPr sz="1800" dirty="0" err="1" smtClean="0">
            <a:solidFill>
              <a:srgbClr val="FFFFFF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95D3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4000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95D3"/>
            </a:solidFill>
            <a:effectLst/>
            <a:latin typeface="Arial" charset="0"/>
            <a:ea typeface="ＭＳ Ｐゴシック" pitchFamily="34" charset="-128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000" dirty="0" err="1" smtClean="0">
            <a:solidFill>
              <a:srgbClr val="333333"/>
            </a:solidFill>
            <a:latin typeface="+mn-lt"/>
            <a:ea typeface="+mn-ea"/>
          </a:defRPr>
        </a:defPPr>
      </a:lstStyle>
    </a:txDef>
  </a:objectDefaults>
  <a:extraClrSchemeLst>
    <a:extraClrScheme>
      <a:clrScheme name="VMwar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VMUG PPT Template" id="{4891E879-ADB4-4D4A-BD92-37B4BF93A220}" vid="{C775F192-F650-43B9-AFE0-C4C3D7B66488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E7A1F28F603D4F8A74961171AACF0F" ma:contentTypeVersion="0" ma:contentTypeDescription="Create a new document." ma:contentTypeScope="" ma:versionID="01c28ffe22cd42c27289fcca63c20005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1C573FD9-F77E-4E24-A396-5DC771471C2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8157D5-2AA0-44B0-9A4D-7417414A45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614</TotalTime>
  <Words>910</Words>
  <Application>Microsoft Office PowerPoint</Application>
  <PresentationFormat>On-screen Show (4:3)</PresentationFormat>
  <Paragraphs>180</Paragraphs>
  <Slides>23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Times</vt:lpstr>
      <vt:lpstr>Wingdings</vt:lpstr>
      <vt:lpstr>VMware Confidential</vt:lpstr>
      <vt:lpstr>VMware Non-Confidential</vt:lpstr>
      <vt:lpstr>Tips, Habits &amp; Grit: What Successful Engineers do to Advance their Careers</vt:lpstr>
      <vt:lpstr>About Me - Nick Scuola - @NScuola</vt:lpstr>
      <vt:lpstr>Disclaimer</vt:lpstr>
      <vt:lpstr>PowerPoint Presentation</vt:lpstr>
      <vt:lpstr>Get Social!</vt:lpstr>
      <vt:lpstr>PowerPoint Presentation</vt:lpstr>
      <vt:lpstr>My Career Before</vt:lpstr>
      <vt:lpstr>Be Educated</vt:lpstr>
      <vt:lpstr>Be Organized</vt:lpstr>
      <vt:lpstr>Be Like Water</vt:lpstr>
      <vt:lpstr>Be Like Water</vt:lpstr>
      <vt:lpstr>Be Vulnerable</vt:lpstr>
      <vt:lpstr>Be a Detective</vt:lpstr>
      <vt:lpstr>Be Approachable</vt:lpstr>
      <vt:lpstr>Be Collaborative</vt:lpstr>
      <vt:lpstr>Be Collaborative</vt:lpstr>
      <vt:lpstr>Be Dependable</vt:lpstr>
      <vt:lpstr>Be The Business</vt:lpstr>
      <vt:lpstr>Be A Mentor</vt:lpstr>
      <vt:lpstr>Be Rested</vt:lpstr>
      <vt:lpstr>Be Relentless</vt:lpstr>
      <vt:lpstr>My Career After</vt:lpstr>
      <vt:lpstr>Reading List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Tips, Habits &amp; Grit: What Successful Engineers do to Advance their Careers</dc:title>
  <dc:creator>Nicholas Scuola</dc:creator>
  <cp:lastModifiedBy>Nicholas Scuola</cp:lastModifiedBy>
  <cp:revision>25</cp:revision>
  <dcterms:created xsi:type="dcterms:W3CDTF">2019-09-29T01:22:56Z</dcterms:created>
  <dcterms:modified xsi:type="dcterms:W3CDTF">2019-10-10T22:07:54Z</dcterms:modified>
</cp:coreProperties>
</file>