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30" r:id="rId2"/>
    <p:sldId id="257" r:id="rId3"/>
    <p:sldId id="258" r:id="rId4"/>
    <p:sldId id="259" r:id="rId5"/>
    <p:sldId id="261" r:id="rId6"/>
    <p:sldId id="264" r:id="rId7"/>
    <p:sldId id="331" r:id="rId8"/>
    <p:sldId id="266" r:id="rId9"/>
    <p:sldId id="265" r:id="rId10"/>
    <p:sldId id="263" r:id="rId11"/>
    <p:sldId id="268" r:id="rId12"/>
    <p:sldId id="267" r:id="rId13"/>
    <p:sldId id="332" r:id="rId14"/>
    <p:sldId id="333" r:id="rId15"/>
    <p:sldId id="262" r:id="rId16"/>
  </p:sldIdLst>
  <p:sldSz cx="24387175" cy="13716000"/>
  <p:notesSz cx="6858000" cy="9144000"/>
  <p:defaultTextStyle>
    <a:defPPr>
      <a:defRPr lang="en-US"/>
    </a:defPPr>
    <a:lvl1pPr marL="0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7444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4887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2338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49779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37225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24671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12115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699558" algn="l" defTabSz="1087444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308">
          <p15:clr>
            <a:srgbClr val="A4A3A4"/>
          </p15:clr>
        </p15:guide>
        <p15:guide id="3" pos="10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29A2"/>
    <a:srgbClr val="F88B00"/>
    <a:srgbClr val="F8D00B"/>
    <a:srgbClr val="22C299"/>
    <a:srgbClr val="4D7096"/>
    <a:srgbClr val="212F3F"/>
    <a:srgbClr val="216BA9"/>
    <a:srgbClr val="8AB147"/>
    <a:srgbClr val="1A9172"/>
    <a:srgbClr val="3E5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9" autoAdjust="0"/>
    <p:restoredTop sz="80488" autoAdjust="0"/>
  </p:normalViewPr>
  <p:slideViewPr>
    <p:cSldViewPr snapToGrid="0" snapToObjects="1">
      <p:cViewPr varScale="1">
        <p:scale>
          <a:sx n="37" d="100"/>
          <a:sy n="37" d="100"/>
        </p:scale>
        <p:origin x="870" y="66"/>
      </p:cViewPr>
      <p:guideLst>
        <p:guide orient="horz"/>
        <p:guide pos="14308"/>
        <p:guide pos="105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Open Sans Ligh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57C50-CCBC-2A42-B4C4-22B7CB18877D}" type="datetimeFigureOut">
              <a:rPr lang="en-US" smtClean="0">
                <a:latin typeface="Open Sans Light"/>
              </a:rPr>
              <a:t>2019-10-08</a:t>
            </a:fld>
            <a:endParaRPr lang="en-US" dirty="0">
              <a:latin typeface="Open Sans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Open Sans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73154-D89E-B24F-ACC1-E214AA320E62}" type="slidenum">
              <a:rPr lang="en-US" smtClean="0">
                <a:latin typeface="Open Sans Light"/>
              </a:rPr>
              <a:t>‹#›</a:t>
            </a:fld>
            <a:endParaRPr lang="en-US" dirty="0"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619321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 Light"/>
              </a:defRPr>
            </a:lvl1pPr>
          </a:lstStyle>
          <a:p>
            <a:fld id="{4777BE1B-B234-614A-B080-4D121D4DF535}" type="datetimeFigureOut">
              <a:rPr lang="en-US" smtClean="0"/>
              <a:pPr/>
              <a:t>2019-10-08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 Light"/>
              </a:defRPr>
            </a:lvl1pPr>
          </a:lstStyle>
          <a:p>
            <a:fld id="{C94E8D62-D41F-6042-BCDF-79D228EFA1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44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6697" rtl="0" eaLnBrk="1" latinLnBrk="0" hangingPunct="1">
      <a:defRPr sz="1200" kern="1200">
        <a:solidFill>
          <a:schemeClr val="tx1"/>
        </a:solidFill>
        <a:latin typeface="Open Sans Light"/>
        <a:ea typeface="+mn-ea"/>
        <a:cs typeface="+mn-cs"/>
      </a:defRPr>
    </a:lvl1pPr>
    <a:lvl2pPr marL="456697" algn="l" defTabSz="456697" rtl="0" eaLnBrk="1" latinLnBrk="0" hangingPunct="1">
      <a:defRPr sz="1200" kern="1200">
        <a:solidFill>
          <a:schemeClr val="tx1"/>
        </a:solidFill>
        <a:latin typeface="Open Sans Light"/>
        <a:ea typeface="+mn-ea"/>
        <a:cs typeface="+mn-cs"/>
      </a:defRPr>
    </a:lvl2pPr>
    <a:lvl3pPr marL="913395" algn="l" defTabSz="456697" rtl="0" eaLnBrk="1" latinLnBrk="0" hangingPunct="1">
      <a:defRPr sz="1200" kern="1200">
        <a:solidFill>
          <a:schemeClr val="tx1"/>
        </a:solidFill>
        <a:latin typeface="Open Sans Light"/>
        <a:ea typeface="+mn-ea"/>
        <a:cs typeface="+mn-cs"/>
      </a:defRPr>
    </a:lvl3pPr>
    <a:lvl4pPr marL="1370094" algn="l" defTabSz="456697" rtl="0" eaLnBrk="1" latinLnBrk="0" hangingPunct="1">
      <a:defRPr sz="1200" kern="1200">
        <a:solidFill>
          <a:schemeClr val="tx1"/>
        </a:solidFill>
        <a:latin typeface="Open Sans Light"/>
        <a:ea typeface="+mn-ea"/>
        <a:cs typeface="+mn-cs"/>
      </a:defRPr>
    </a:lvl4pPr>
    <a:lvl5pPr marL="1826797" algn="l" defTabSz="456697" rtl="0" eaLnBrk="1" latinLnBrk="0" hangingPunct="1">
      <a:defRPr sz="1200" kern="1200">
        <a:solidFill>
          <a:schemeClr val="tx1"/>
        </a:solidFill>
        <a:latin typeface="Open Sans Light"/>
        <a:ea typeface="+mn-ea"/>
        <a:cs typeface="+mn-cs"/>
      </a:defRPr>
    </a:lvl5pPr>
    <a:lvl6pPr marL="2283492" algn="l" defTabSz="4566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191" algn="l" defTabSz="4566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889" algn="l" defTabSz="4566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588" algn="l" defTabSz="4566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3934-D492-4443-9427-018DE5D6DD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630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73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62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7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47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9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45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84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1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08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8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4818119"/>
            <a:ext cx="20729099" cy="182554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7772400"/>
            <a:ext cx="17071023" cy="3505200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tx2"/>
                </a:solidFill>
              </a:defRPr>
            </a:lvl1pPr>
            <a:lvl2pPr marL="1087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4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2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49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37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474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9781570" y="1585465"/>
            <a:ext cx="4824036" cy="4824038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Drag and Drop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759089" y="6809613"/>
            <a:ext cx="14868997" cy="1190422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658076" y="8638230"/>
            <a:ext cx="17071023" cy="2790560"/>
          </a:xfrm>
        </p:spPr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6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4387175" cy="13716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Drag / Drop / Send to Back</a:t>
            </a:r>
          </a:p>
        </p:txBody>
      </p:sp>
    </p:spTree>
    <p:extLst>
      <p:ext uri="{BB962C8B-B14F-4D97-AF65-F5344CB8AC3E}">
        <p14:creationId xmlns:p14="http://schemas.microsoft.com/office/powerpoint/2010/main" val="300436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5601949" cy="13716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Drag / Drop / Send to Back</a:t>
            </a:r>
          </a:p>
        </p:txBody>
      </p:sp>
    </p:spTree>
    <p:extLst>
      <p:ext uri="{BB962C8B-B14F-4D97-AF65-F5344CB8AC3E}">
        <p14:creationId xmlns:p14="http://schemas.microsoft.com/office/powerpoint/2010/main" val="424259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290986" y="4126611"/>
            <a:ext cx="3983038" cy="3983037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9051" y="4126611"/>
            <a:ext cx="3983038" cy="3983037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585304" y="4126611"/>
            <a:ext cx="3983038" cy="3983037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7261102" y="4126611"/>
            <a:ext cx="3983038" cy="3983037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9038" y="567771"/>
            <a:ext cx="20729099" cy="1133518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852918" y="1433050"/>
            <a:ext cx="20655938" cy="1075881"/>
          </a:xfrm>
        </p:spPr>
        <p:txBody>
          <a:bodyPr>
            <a:noAutofit/>
          </a:bodyPr>
          <a:lstStyle>
            <a:lvl1pPr>
              <a:defRPr sz="3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36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0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S w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9038" y="567771"/>
            <a:ext cx="20729099" cy="1133518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852918" y="1433050"/>
            <a:ext cx="20655938" cy="1075881"/>
          </a:xfrm>
        </p:spPr>
        <p:txBody>
          <a:bodyPr>
            <a:noAutofit/>
          </a:bodyPr>
          <a:lstStyle>
            <a:lvl1pPr>
              <a:defRPr sz="3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7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S No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9038" y="567771"/>
            <a:ext cx="20729099" cy="1133518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852918" y="1433050"/>
            <a:ext cx="20655938" cy="1075881"/>
          </a:xfrm>
        </p:spPr>
        <p:txBody>
          <a:bodyPr>
            <a:noAutofit/>
          </a:bodyPr>
          <a:lstStyle>
            <a:lvl1pPr>
              <a:defRPr sz="3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2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865621" y="1478874"/>
            <a:ext cx="20655938" cy="839116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1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865312" y="2641600"/>
            <a:ext cx="4891087" cy="865879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8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16426223" y="3706854"/>
            <a:ext cx="5882547" cy="7777029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38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10102691" y="4239458"/>
            <a:ext cx="4181656" cy="733364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11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8659448" y="4239457"/>
            <a:ext cx="6985290" cy="972907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216900" y="3779838"/>
            <a:ext cx="7918450" cy="49879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7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077200" y="3749677"/>
            <a:ext cx="7918450" cy="437832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-1" y="3318969"/>
            <a:ext cx="24387175" cy="59177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3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7" y="0"/>
            <a:ext cx="24387176" cy="13716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5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2DC20-E689-4CBA-B262-7FD5735C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01D6-511F-40B1-B406-3CD14C22F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FC020-8533-4B39-8D53-339B0A58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144C-CE0E-40D2-8BB9-430F2074E290}" type="datetimeFigureOut">
              <a:rPr lang="en-US" smtClean="0"/>
              <a:t>2019-10-08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82BFC-9488-4B06-B78F-8E5C7BC6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FB370-8AEA-4838-B01E-27A57781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8C3D-3963-4E52-B96C-CA3C8E397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01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8"/>
            <a:ext cx="21948458" cy="2286000"/>
          </a:xfrm>
          <a:prstGeom prst="rect">
            <a:avLst/>
          </a:prstGeom>
        </p:spPr>
        <p:txBody>
          <a:bodyPr vert="horz" lIns="217490" tIns="108745" rIns="217490" bIns="108745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13"/>
            <a:ext cx="21948458" cy="9051926"/>
          </a:xfrm>
          <a:prstGeom prst="rect">
            <a:avLst/>
          </a:prstGeom>
        </p:spPr>
        <p:txBody>
          <a:bodyPr vert="horz" lIns="217490" tIns="108745" rIns="217490" bIns="108745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 flipH="1">
            <a:off x="-28864" y="13604787"/>
            <a:ext cx="24538664" cy="181430"/>
            <a:chOff x="606161" y="2106824"/>
            <a:chExt cx="6205940" cy="1241188"/>
          </a:xfrm>
        </p:grpSpPr>
        <p:sp>
          <p:nvSpPr>
            <p:cNvPr id="7" name="Rectangle 6"/>
            <p:cNvSpPr/>
            <p:nvPr userDrawn="1"/>
          </p:nvSpPr>
          <p:spPr>
            <a:xfrm>
              <a:off x="606161" y="2106824"/>
              <a:ext cx="1241188" cy="12411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Open Sans Light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47349" y="2106824"/>
              <a:ext cx="1241188" cy="12411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Open Sans Light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3088537" y="2106824"/>
              <a:ext cx="1241188" cy="12411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Open Sans Light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329725" y="2106824"/>
              <a:ext cx="1241188" cy="12411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Open Sans Light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5570913" y="2106824"/>
              <a:ext cx="1241188" cy="12411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Open Sans Light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200" y="11314550"/>
            <a:ext cx="5070341" cy="18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5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3" r:id="rId4"/>
    <p:sldLayoutId id="2147483664" r:id="rId5"/>
    <p:sldLayoutId id="2147483665" r:id="rId6"/>
    <p:sldLayoutId id="2147483675" r:id="rId7"/>
    <p:sldLayoutId id="2147483666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algn="ctr" defTabSz="1087444" rtl="0" eaLnBrk="1" latinLnBrk="0" hangingPunct="1">
        <a:spcBef>
          <a:spcPct val="0"/>
        </a:spcBef>
        <a:buNone/>
        <a:defRPr sz="6000" kern="1200">
          <a:solidFill>
            <a:schemeClr val="bg2"/>
          </a:solidFill>
          <a:latin typeface="Open Sans"/>
          <a:ea typeface="+mj-ea"/>
          <a:cs typeface="Open Sans"/>
        </a:defRPr>
      </a:lvl1pPr>
    </p:titleStyle>
    <p:bodyStyle>
      <a:lvl1pPr marL="0" indent="0" algn="ctr" defTabSz="1087444" rtl="0" eaLnBrk="1" latinLnBrk="0" hangingPunct="1">
        <a:lnSpc>
          <a:spcPct val="130000"/>
        </a:lnSpc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Open Sans Light"/>
          <a:ea typeface="+mn-ea"/>
          <a:cs typeface="Open Sans Light"/>
        </a:defRPr>
      </a:lvl1pPr>
      <a:lvl2pPr marL="1087444" indent="0" algn="ctr" defTabSz="1087444" rtl="0" eaLnBrk="1" latinLnBrk="0" hangingPunct="1">
        <a:lnSpc>
          <a:spcPct val="130000"/>
        </a:lnSpc>
        <a:spcBef>
          <a:spcPct val="20000"/>
        </a:spcBef>
        <a:buFont typeface="Arial"/>
        <a:buNone/>
        <a:defRPr sz="3100" kern="1200">
          <a:solidFill>
            <a:schemeClr val="tx2"/>
          </a:solidFill>
          <a:latin typeface="Open Sans"/>
          <a:ea typeface="+mn-ea"/>
          <a:cs typeface="Open Sans"/>
        </a:defRPr>
      </a:lvl2pPr>
      <a:lvl3pPr marL="2174887" indent="0" algn="ctr" defTabSz="1087444" rtl="0" eaLnBrk="1" latinLnBrk="0" hangingPunct="1">
        <a:lnSpc>
          <a:spcPct val="130000"/>
        </a:lnSpc>
        <a:spcBef>
          <a:spcPct val="20000"/>
        </a:spcBef>
        <a:buFont typeface="Arial"/>
        <a:buNone/>
        <a:defRPr sz="3100" kern="1200">
          <a:solidFill>
            <a:schemeClr val="tx2"/>
          </a:solidFill>
          <a:latin typeface="Open Sans"/>
          <a:ea typeface="+mn-ea"/>
          <a:cs typeface="Open Sans"/>
        </a:defRPr>
      </a:lvl3pPr>
      <a:lvl4pPr marL="3262338" indent="0" algn="ctr" defTabSz="1087444" rtl="0" eaLnBrk="1" latinLnBrk="0" hangingPunct="1">
        <a:lnSpc>
          <a:spcPct val="130000"/>
        </a:lnSpc>
        <a:spcBef>
          <a:spcPct val="20000"/>
        </a:spcBef>
        <a:buFont typeface="Arial"/>
        <a:buNone/>
        <a:defRPr sz="3100" kern="1200">
          <a:solidFill>
            <a:schemeClr val="tx2"/>
          </a:solidFill>
          <a:latin typeface="Open Sans"/>
          <a:ea typeface="+mn-ea"/>
          <a:cs typeface="Open Sans"/>
        </a:defRPr>
      </a:lvl4pPr>
      <a:lvl5pPr marL="4349779" indent="0" algn="ctr" defTabSz="1087444" rtl="0" eaLnBrk="1" latinLnBrk="0" hangingPunct="1">
        <a:lnSpc>
          <a:spcPct val="130000"/>
        </a:lnSpc>
        <a:spcBef>
          <a:spcPct val="20000"/>
        </a:spcBef>
        <a:buFont typeface="Arial"/>
        <a:buNone/>
        <a:defRPr sz="3100" kern="1200">
          <a:solidFill>
            <a:schemeClr val="tx2"/>
          </a:solidFill>
          <a:latin typeface="Open Sans"/>
          <a:ea typeface="+mn-ea"/>
          <a:cs typeface="Open Sans"/>
        </a:defRPr>
      </a:lvl5pPr>
      <a:lvl6pPr marL="5980947" indent="-543724" algn="l" defTabSz="1087444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68393" indent="-543724" algn="l" defTabSz="1087444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55841" indent="-543724" algn="l" defTabSz="1087444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43285" indent="-543724" algn="l" defTabSz="1087444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7444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4887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2338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49779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37225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24671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2115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699558" algn="l" defTabSz="1087444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ick@zerto.com" TargetMode="External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356" y="-16625"/>
            <a:ext cx="20496819" cy="1366881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30443" y="0"/>
            <a:ext cx="16716375" cy="13716000"/>
            <a:chOff x="1369573" y="0"/>
            <a:chExt cx="16716375" cy="13716000"/>
          </a:xfrm>
        </p:grpSpPr>
        <p:grpSp>
          <p:nvGrpSpPr>
            <p:cNvPr id="17" name="Group 16"/>
            <p:cNvGrpSpPr/>
            <p:nvPr/>
          </p:nvGrpSpPr>
          <p:grpSpPr>
            <a:xfrm flipV="1">
              <a:off x="1369573" y="0"/>
              <a:ext cx="16716375" cy="13716000"/>
              <a:chOff x="0" y="0"/>
              <a:chExt cx="16716375" cy="13716000"/>
            </a:xfrm>
            <a:solidFill>
              <a:schemeClr val="accent2">
                <a:alpha val="61000"/>
              </a:schemeClr>
            </a:solidFill>
          </p:grpSpPr>
          <p:sp>
            <p:nvSpPr>
              <p:cNvPr id="18" name="Rectangle 17"/>
              <p:cNvSpPr/>
              <p:nvPr/>
            </p:nvSpPr>
            <p:spPr>
              <a:xfrm>
                <a:off x="0" y="0"/>
                <a:ext cx="10201275" cy="137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ight Triangle 18"/>
              <p:cNvSpPr/>
              <p:nvPr/>
            </p:nvSpPr>
            <p:spPr>
              <a:xfrm>
                <a:off x="10201275" y="0"/>
                <a:ext cx="6515100" cy="13716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ight Triangle 6"/>
            <p:cNvSpPr/>
            <p:nvPr/>
          </p:nvSpPr>
          <p:spPr>
            <a:xfrm>
              <a:off x="10663080" y="0"/>
              <a:ext cx="6515100" cy="1371600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-1"/>
            <a:ext cx="9723950" cy="13732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4084" y="9267738"/>
            <a:ext cx="12801600" cy="382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Upgrade Your Technical Skills Using a Business Approach [VMTN5006U]</a:t>
            </a:r>
            <a:endParaRPr lang="en-US" sz="4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 Scuola - @NScuola</a:t>
            </a:r>
          </a:p>
          <a:p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 vBrownBag.com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77084" y="6726141"/>
            <a:ext cx="142619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vBrownBag</a:t>
            </a:r>
            <a:endParaRPr lang="en-US" sz="13800" b="1" dirty="0">
              <a:solidFill>
                <a:schemeClr val="accent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977085" y="8942131"/>
            <a:ext cx="110860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473" y="1841937"/>
            <a:ext cx="6667341" cy="24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0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4C0A8-70C3-47B2-BE1C-97E2CDEB0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95" y="643469"/>
            <a:ext cx="11166664" cy="3291002"/>
          </a:xfrm>
        </p:spPr>
        <p:txBody>
          <a:bodyPr>
            <a:normAutofit/>
          </a:bodyPr>
          <a:lstStyle/>
          <a:p>
            <a:r>
              <a:rPr lang="en-US" dirty="0"/>
              <a:t>Nick Scuola - @NScuola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8F7A8-15AA-484A-AF26-21FFAB13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554" y="3383280"/>
            <a:ext cx="13752525" cy="9689252"/>
          </a:xfrm>
        </p:spPr>
        <p:txBody>
          <a:bodyPr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Dad, Husband, Friend, Marine Corps Veteran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vCommunity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Enabler</a:t>
            </a:r>
          </a:p>
          <a:p>
            <a:pPr marL="1658944" lvl="1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vExpert PRO</a:t>
            </a:r>
          </a:p>
          <a:p>
            <a:pPr marL="1658944" lvl="1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Former VMUG Leader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@ Zerto, Senior Solutions Engineer</a:t>
            </a:r>
          </a:p>
          <a:p>
            <a:pPr marL="1658944" lvl="1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nick@zerto.com</a:t>
            </a:r>
            <a:endParaRPr lang="en-US" sz="4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Blog @ SpookySolutions.com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Part-time Male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197B7D-ECD5-4D6F-B055-1BA9552DF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1773" y="5481506"/>
            <a:ext cx="4298115" cy="5492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3A88DC-160F-493B-B8D1-B94F61AA1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4019" y="7126894"/>
            <a:ext cx="3657600" cy="3657600"/>
          </a:xfrm>
          <a:prstGeom prst="rect">
            <a:avLst/>
          </a:prstGeom>
        </p:spPr>
      </p:pic>
      <p:pic>
        <p:nvPicPr>
          <p:cNvPr id="11" name="Picture 10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2DD1DEF0-5D08-45B7-984B-47EAE8CAC7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4019" y="1054531"/>
            <a:ext cx="3657600" cy="2468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28A95-A34D-4819-AAEB-CFFCC25812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4019" y="4118143"/>
            <a:ext cx="3657600" cy="2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2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3F2C-3FE9-4622-8DFA-4EE46F28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2D609-FF75-461D-BED4-614175A88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Sharing my personal experiences.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hate, only love.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Some things work for me but may not for you.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Would love to hear your stories as well.</a:t>
            </a:r>
          </a:p>
        </p:txBody>
      </p:sp>
    </p:spTree>
    <p:extLst>
      <p:ext uri="{BB962C8B-B14F-4D97-AF65-F5344CB8AC3E}">
        <p14:creationId xmlns:p14="http://schemas.microsoft.com/office/powerpoint/2010/main" val="336091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37B51760-96C2-4869-BF6A-7CCE260C4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84" y="1454884"/>
            <a:ext cx="18180206" cy="95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56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259AE393-F601-42A5-B2C1-7C73437B41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291" y="1454884"/>
            <a:ext cx="18092591" cy="95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6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Career Before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Laser focused on my job (and that’s it)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 not have insight into other areas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 technical but task focused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Told what to work on but not </a:t>
            </a:r>
            <a:r>
              <a:rPr lang="en-US" sz="48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 worked on projects alone or with a small team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Struggled to get new technology in the door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 skills? Who needs those?</a:t>
            </a:r>
          </a:p>
        </p:txBody>
      </p:sp>
    </p:spTree>
    <p:extLst>
      <p:ext uri="{BB962C8B-B14F-4D97-AF65-F5344CB8AC3E}">
        <p14:creationId xmlns:p14="http://schemas.microsoft.com/office/powerpoint/2010/main" val="3946037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Career After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Focused on the bigger picture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Constantly communicating with other teams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of an architectural view of the environment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the business drivers behind my work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Projects are more collaborative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Able to work with the latest technology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Able to present to senior leadership, business unit leadership, executives, vendors</a:t>
            </a:r>
          </a:p>
        </p:txBody>
      </p:sp>
    </p:spTree>
    <p:extLst>
      <p:ext uri="{BB962C8B-B14F-4D97-AF65-F5344CB8AC3E}">
        <p14:creationId xmlns:p14="http://schemas.microsoft.com/office/powerpoint/2010/main" val="75786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A9B11-5297-4A58-96D8-ABCFD1B43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you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C405E-B688-4931-9BD0-6AAFEF9D1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you identified the business pain that you are trying to solve for?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process related?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 related?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it affecting your internal users?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it affecting customers?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end state that you want to achieve?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you identified the agreed upon outcomes that the business wants to see?</a:t>
            </a:r>
          </a:p>
        </p:txBody>
      </p:sp>
    </p:spTree>
    <p:extLst>
      <p:ext uri="{BB962C8B-B14F-4D97-AF65-F5344CB8AC3E}">
        <p14:creationId xmlns:p14="http://schemas.microsoft.com/office/powerpoint/2010/main" val="522023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30CB7-5EB7-4D04-8A97-8B7D30497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driving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E09A9-FBC2-40E7-9D4D-ACA5CBBC3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this something you are pushing?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it make your job easier?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it save or cost the company money?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you being asked to take on this work by someone else?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this part of the overall company strategy or is it a departmental one?</a:t>
            </a:r>
          </a:p>
        </p:txBody>
      </p:sp>
    </p:spTree>
    <p:extLst>
      <p:ext uri="{BB962C8B-B14F-4D97-AF65-F5344CB8AC3E}">
        <p14:creationId xmlns:p14="http://schemas.microsoft.com/office/powerpoint/2010/main" val="2564524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you doing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What’s driving this work?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business goal associated with this work?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this going to save/make money?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this impact your customers or employees in a positive way?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Financially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have you talked to? </a:t>
            </a:r>
          </a:p>
          <a:p>
            <a:pPr marL="1544644" lvl="1" indent="-4572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you verified the requirements?</a:t>
            </a:r>
          </a:p>
        </p:txBody>
      </p:sp>
    </p:spTree>
    <p:extLst>
      <p:ext uri="{BB962C8B-B14F-4D97-AF65-F5344CB8AC3E}">
        <p14:creationId xmlns:p14="http://schemas.microsoft.com/office/powerpoint/2010/main" val="3657375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3CBB4-BC22-4764-AF01-5061FA11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does it need to be done by?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40AC1-0DAD-4991-A4E6-AA65F3476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there a hard timeline?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there a penalty if you don’t finish in time?</a:t>
            </a:r>
          </a:p>
          <a:p>
            <a:pPr marL="1773244" lvl="1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Ex. Evacuate a datacenter by the end of the lease.</a:t>
            </a:r>
          </a:p>
          <a:p>
            <a:pPr marL="1773244" lvl="1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there other projects reliant upon this one?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does this project stack up against others in the queue?</a:t>
            </a:r>
          </a:p>
        </p:txBody>
      </p:sp>
    </p:spTree>
    <p:extLst>
      <p:ext uri="{BB962C8B-B14F-4D97-AF65-F5344CB8AC3E}">
        <p14:creationId xmlns:p14="http://schemas.microsoft.com/office/powerpoint/2010/main" val="4205753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590A4-67EE-40CC-86F1-DB1AB37C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this taking place?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8D791-EE27-4C37-9770-3E261EC43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this project going to involve just your team?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need to get other groups involved?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they local? Or are they located in other locations?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business units are going to be affected by this work?</a:t>
            </a:r>
          </a:p>
          <a:p>
            <a:pPr marL="1773244" lvl="1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need a maintenance/downtime window?</a:t>
            </a:r>
          </a:p>
          <a:p>
            <a:pPr marL="1773244" lvl="1" indent="-6858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your end users be affected? For how long?</a:t>
            </a:r>
          </a:p>
        </p:txBody>
      </p:sp>
    </p:spTree>
    <p:extLst>
      <p:ext uri="{BB962C8B-B14F-4D97-AF65-F5344CB8AC3E}">
        <p14:creationId xmlns:p14="http://schemas.microsoft.com/office/powerpoint/2010/main" val="1115548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you going to do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you use existing tools?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need to make a purchase?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What’s the learning curve for the team?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it impact operations today or in the future?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know anyone that has gone through this process before?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so, have you talked to them?</a:t>
            </a:r>
          </a:p>
        </p:txBody>
      </p:sp>
    </p:spTree>
    <p:extLst>
      <p:ext uri="{BB962C8B-B14F-4D97-AF65-F5344CB8AC3E}">
        <p14:creationId xmlns:p14="http://schemas.microsoft.com/office/powerpoint/2010/main" val="3034357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you do what you needed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Were you able to solve the business problem you set out to?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was the positive business outcome?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did you verify?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 you get sign off from app teams?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the end users/customers tested?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you quantify the benefits?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 you save money?</a:t>
            </a:r>
          </a:p>
          <a:p>
            <a:pPr marL="1430344" lvl="1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 it make the company money?</a:t>
            </a:r>
          </a:p>
        </p:txBody>
      </p:sp>
    </p:spTree>
    <p:extLst>
      <p:ext uri="{BB962C8B-B14F-4D97-AF65-F5344CB8AC3E}">
        <p14:creationId xmlns:p14="http://schemas.microsoft.com/office/powerpoint/2010/main" val="2669618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1A79F-87CD-4A7A-9386-ABA73909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13678-A84B-4C47-ACEB-182A0CFC1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use these methods in your every day lives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Prioritize tasks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 be afraid to ask for help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for the future but be in the moment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Think like a customer</a:t>
            </a:r>
          </a:p>
        </p:txBody>
      </p:sp>
    </p:spTree>
    <p:extLst>
      <p:ext uri="{BB962C8B-B14F-4D97-AF65-F5344CB8AC3E}">
        <p14:creationId xmlns:p14="http://schemas.microsoft.com/office/powerpoint/2010/main" val="2377366656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">
  <a:themeElements>
    <a:clrScheme name="Custom 18">
      <a:dk1>
        <a:sysClr val="windowText" lastClr="000000"/>
      </a:dk1>
      <a:lt1>
        <a:sysClr val="window" lastClr="FFFFFF"/>
      </a:lt1>
      <a:dk2>
        <a:srgbClr val="797979"/>
      </a:dk2>
      <a:lt2>
        <a:srgbClr val="262626"/>
      </a:lt2>
      <a:accent1>
        <a:srgbClr val="E96656"/>
      </a:accent1>
      <a:accent2>
        <a:srgbClr val="5CE0AB"/>
      </a:accent2>
      <a:accent3>
        <a:srgbClr val="167650"/>
      </a:accent3>
      <a:accent4>
        <a:srgbClr val="0E4F35"/>
      </a:accent4>
      <a:accent5>
        <a:srgbClr val="072519"/>
      </a:accent5>
      <a:accent6>
        <a:srgbClr val="B1B1B1"/>
      </a:accent6>
      <a:hlink>
        <a:srgbClr val="1E9E6B"/>
      </a:hlink>
      <a:folHlink>
        <a:srgbClr val="E9665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  <a:effectLst/>
      </a:spPr>
      <a:bodyPr rtlCol="0" anchor="ctr"/>
      <a:lstStyle>
        <a:defPPr algn="ctr">
          <a:defRPr dirty="0">
            <a:latin typeface="Open Sans Ligh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Office PowerPoint</Application>
  <PresentationFormat>Custom</PresentationFormat>
  <Paragraphs>104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Open Sans</vt:lpstr>
      <vt:lpstr>Open Sans Light</vt:lpstr>
      <vt:lpstr>Master</vt:lpstr>
      <vt:lpstr>PowerPoint Presentation</vt:lpstr>
      <vt:lpstr>Nick Scuola - @NScuola</vt:lpstr>
      <vt:lpstr>Disclaimer</vt:lpstr>
      <vt:lpstr>PowerPoint Presentation</vt:lpstr>
      <vt:lpstr>PowerPoint Presentation</vt:lpstr>
      <vt:lpstr>My Career Before</vt:lpstr>
      <vt:lpstr>My Career After</vt:lpstr>
      <vt:lpstr>What are you doing?</vt:lpstr>
      <vt:lpstr>Who is driving this?</vt:lpstr>
      <vt:lpstr>Why are you doing this?</vt:lpstr>
      <vt:lpstr>When does it need to be done by?</vt:lpstr>
      <vt:lpstr>Where is this taking place?</vt:lpstr>
      <vt:lpstr>How are you going to do it?</vt:lpstr>
      <vt:lpstr>Did you do what you needed to?</vt:lpstr>
      <vt:lpstr>Closing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2019-10-08T14:05:18Z</dcterms:created>
  <dcterms:modified xsi:type="dcterms:W3CDTF">2019-10-08T14:06:21Z</dcterms:modified>
</cp:coreProperties>
</file>